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63" r:id="rId4"/>
    <p:sldId id="272" r:id="rId5"/>
    <p:sldId id="259" r:id="rId6"/>
    <p:sldId id="269" r:id="rId7"/>
    <p:sldId id="268" r:id="rId8"/>
    <p:sldId id="276" r:id="rId9"/>
    <p:sldId id="270" r:id="rId10"/>
    <p:sldId id="286" r:id="rId11"/>
    <p:sldId id="267" r:id="rId12"/>
    <p:sldId id="266" r:id="rId13"/>
    <p:sldId id="284" r:id="rId14"/>
    <p:sldId id="285" r:id="rId15"/>
    <p:sldId id="287" r:id="rId16"/>
    <p:sldId id="271" r:id="rId17"/>
    <p:sldId id="260" r:id="rId18"/>
    <p:sldId id="261" r:id="rId19"/>
    <p:sldId id="277" r:id="rId20"/>
    <p:sldId id="278" r:id="rId21"/>
    <p:sldId id="279" r:id="rId22"/>
    <p:sldId id="262" r:id="rId23"/>
    <p:sldId id="273" r:id="rId24"/>
    <p:sldId id="274" r:id="rId25"/>
    <p:sldId id="275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247C4-2CFA-4702-83EE-960E5F19CE56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58849-EE02-43B6-9F80-A90AC3FD76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42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58849-EE02-43B6-9F80-A90AC3FD762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41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964904"/>
          </a:xfrm>
        </p:spPr>
        <p:txBody>
          <a:bodyPr>
            <a:normAutofit/>
          </a:bodyPr>
          <a:lstStyle/>
          <a:p>
            <a:pPr algn="r"/>
            <a:endParaRPr lang="ru-RU" sz="2800" i="1" dirty="0">
              <a:solidFill>
                <a:schemeClr val="tx1"/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tx1"/>
                </a:solidFill>
              </a:rPr>
              <a:t>Подготовила</a:t>
            </a:r>
            <a:r>
              <a:rPr lang="ru-RU" sz="2000" i="1" dirty="0" smtClean="0">
                <a:solidFill>
                  <a:schemeClr val="tx1"/>
                </a:solidFill>
              </a:rPr>
              <a:t>: Иванова Ю.М.</a:t>
            </a:r>
            <a:endParaRPr lang="ru-RU" sz="2000" i="1" dirty="0" smtClean="0">
              <a:solidFill>
                <a:schemeClr val="tx1"/>
              </a:solidFill>
            </a:endParaRPr>
          </a:p>
          <a:p>
            <a:endParaRPr lang="ru-RU" sz="2000" i="1" dirty="0" smtClean="0">
              <a:solidFill>
                <a:schemeClr val="tx1"/>
              </a:solidFill>
            </a:endParaRPr>
          </a:p>
          <a:p>
            <a:endParaRPr lang="ru-RU" sz="2000" i="1" dirty="0" smtClean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«Формирование элементарных математических представлений у дошкольников»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буратин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4581128"/>
            <a:ext cx="1706565" cy="1784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2722314"/>
          </a:xfrm>
        </p:spPr>
        <p:txBody>
          <a:bodyPr>
            <a:normAutofit/>
          </a:bodyPr>
          <a:lstStyle/>
          <a:p>
            <a:pPr algn="ctr"/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2750" b="5901"/>
          <a:stretch/>
        </p:blipFill>
        <p:spPr>
          <a:xfrm>
            <a:off x="-4313" y="15694"/>
            <a:ext cx="5976664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8349" r="389" b="18101"/>
          <a:stretch/>
        </p:blipFill>
        <p:spPr>
          <a:xfrm>
            <a:off x="2392454" y="3523681"/>
            <a:ext cx="6751546" cy="3284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76" r="15350" b="20600"/>
          <a:stretch/>
        </p:blipFill>
        <p:spPr>
          <a:xfrm>
            <a:off x="5854840" y="146566"/>
            <a:ext cx="3254323" cy="3317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2800" r="8651" b="7602"/>
          <a:stretch/>
        </p:blipFill>
        <p:spPr>
          <a:xfrm>
            <a:off x="-57604" y="3852345"/>
            <a:ext cx="3136152" cy="2986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8604"/>
            <a:ext cx="77724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28351731"/>
              </p:ext>
            </p:extLst>
          </p:nvPr>
        </p:nvGraphicFramePr>
        <p:xfrm>
          <a:off x="395536" y="1268760"/>
          <a:ext cx="8291264" cy="53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632"/>
                <a:gridCol w="4145632"/>
              </a:tblGrid>
              <a:tr h="6791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494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401" b="1000"/>
          <a:stretch/>
        </p:blipFill>
        <p:spPr>
          <a:xfrm rot="5400000">
            <a:off x="3707858" y="1124747"/>
            <a:ext cx="6192687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000" r="12201" b="2751"/>
          <a:stretch/>
        </p:blipFill>
        <p:spPr>
          <a:xfrm>
            <a:off x="107504" y="78176"/>
            <a:ext cx="4402831" cy="3885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11150" r="3538" b="13251"/>
          <a:stretch/>
        </p:blipFill>
        <p:spPr>
          <a:xfrm>
            <a:off x="45886" y="3963845"/>
            <a:ext cx="4464449" cy="2894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/>
              <a:t> 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endParaRPr lang="ru-RU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14356165"/>
              </p:ext>
            </p:extLst>
          </p:nvPr>
        </p:nvGraphicFramePr>
        <p:xfrm>
          <a:off x="251520" y="1268760"/>
          <a:ext cx="864096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8082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9239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35299" r="11412" b="24846"/>
          <a:stretch/>
        </p:blipFill>
        <p:spPr>
          <a:xfrm>
            <a:off x="-31117" y="3964121"/>
            <a:ext cx="4464496" cy="2867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 b="11633"/>
          <a:stretch/>
        </p:blipFill>
        <p:spPr>
          <a:xfrm>
            <a:off x="4279540" y="3524645"/>
            <a:ext cx="4874474" cy="3326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450" r="4326" b="-1"/>
          <a:stretch/>
        </p:blipFill>
        <p:spPr>
          <a:xfrm>
            <a:off x="0" y="116632"/>
            <a:ext cx="5518448" cy="3740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40813" r="19938" b="12684"/>
          <a:stretch/>
        </p:blipFill>
        <p:spPr>
          <a:xfrm>
            <a:off x="5518448" y="116632"/>
            <a:ext cx="3638015" cy="3499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21667009"/>
              </p:ext>
            </p:extLst>
          </p:nvPr>
        </p:nvGraphicFramePr>
        <p:xfrm>
          <a:off x="179512" y="1447800"/>
          <a:ext cx="8507288" cy="485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644"/>
                <a:gridCol w="4253644"/>
              </a:tblGrid>
              <a:tr h="829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22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8500"/>
          <a:stretch/>
        </p:blipFill>
        <p:spPr>
          <a:xfrm>
            <a:off x="5770" y="11848"/>
            <a:ext cx="4832228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1" r="6688" b="5900"/>
          <a:stretch/>
        </p:blipFill>
        <p:spPr>
          <a:xfrm>
            <a:off x="317326" y="3396224"/>
            <a:ext cx="8532440" cy="345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0000" b="2751"/>
          <a:stretch/>
        </p:blipFill>
        <p:spPr>
          <a:xfrm>
            <a:off x="4843575" y="11847"/>
            <a:ext cx="4343400" cy="336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282154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/>
              <a:t>(по программе «Детство»)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46775509"/>
              </p:ext>
            </p:extLst>
          </p:nvPr>
        </p:nvGraphicFramePr>
        <p:xfrm>
          <a:off x="0" y="908720"/>
          <a:ext cx="9144000" cy="594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8640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85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851" r="6689"/>
          <a:stretch/>
        </p:blipFill>
        <p:spPr>
          <a:xfrm>
            <a:off x="0" y="0"/>
            <a:ext cx="9144000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23226" b="27848"/>
          <a:stretch/>
        </p:blipFill>
        <p:spPr>
          <a:xfrm>
            <a:off x="4675135" y="2919209"/>
            <a:ext cx="4490239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9051"/>
          <a:stretch/>
        </p:blipFill>
        <p:spPr>
          <a:xfrm>
            <a:off x="26677" y="3861048"/>
            <a:ext cx="4862485" cy="299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4851" r="3537" b="5900"/>
          <a:stretch/>
        </p:blipFill>
        <p:spPr>
          <a:xfrm>
            <a:off x="914400" y="4019647"/>
            <a:ext cx="7257999" cy="28328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82"/>
          <a:stretch/>
        </p:blipFill>
        <p:spPr>
          <a:xfrm>
            <a:off x="0" y="20954"/>
            <a:ext cx="4283968" cy="40084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 b="3800"/>
          <a:stretch/>
        </p:blipFill>
        <p:spPr>
          <a:xfrm>
            <a:off x="4283968" y="0"/>
            <a:ext cx="4798655" cy="40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059832" y="2492896"/>
            <a:ext cx="316835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Всестороннее развитие ребенка в процессе ФЭМП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908720"/>
            <a:ext cx="259228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Развитие мышления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57950" y="1571612"/>
            <a:ext cx="2786050" cy="1497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Развитие памяти, внимания, воображения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35696" y="4797152"/>
            <a:ext cx="30243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Развитие речи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80112" y="4653136"/>
            <a:ext cx="3240360" cy="1445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Развитие специальных навыков и умений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635896" y="332656"/>
            <a:ext cx="30243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Сенсорное развитие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3140968"/>
            <a:ext cx="2627784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Развитие познавательных интересов 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>
            <a:stCxn id="5" idx="5"/>
          </p:cNvCxnSpPr>
          <p:nvPr/>
        </p:nvCxnSpPr>
        <p:spPr>
          <a:xfrm>
            <a:off x="2608192" y="1830660"/>
            <a:ext cx="1027704" cy="87826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004048" y="1628800"/>
            <a:ext cx="72008" cy="86409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300192" y="3068960"/>
            <a:ext cx="792088" cy="720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5"/>
          </p:cNvCxnSpPr>
          <p:nvPr/>
        </p:nvCxnSpPr>
        <p:spPr>
          <a:xfrm>
            <a:off x="5764189" y="3599224"/>
            <a:ext cx="680019" cy="76588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707904" y="3789040"/>
            <a:ext cx="648072" cy="11521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6"/>
          </p:cNvCxnSpPr>
          <p:nvPr/>
        </p:nvCxnSpPr>
        <p:spPr>
          <a:xfrm flipH="1">
            <a:off x="2627784" y="3429000"/>
            <a:ext cx="576064" cy="2880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4"/>
          </p:cNvCxnSpPr>
          <p:nvPr/>
        </p:nvCxnSpPr>
        <p:spPr>
          <a:xfrm>
            <a:off x="3347864" y="6021288"/>
            <a:ext cx="0" cy="548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атематика_в_до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68811"/>
            <a:ext cx="3775135" cy="3989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Принципы построения образовательного процесса по математическому развитию: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вариативности, индивидуализации;</a:t>
            </a:r>
          </a:p>
          <a:p>
            <a:r>
              <a:rPr lang="ru-RU" dirty="0" smtClean="0"/>
              <a:t>научной обоснованности и практической применимости;</a:t>
            </a:r>
          </a:p>
          <a:p>
            <a:r>
              <a:rPr lang="ru-RU" dirty="0" smtClean="0"/>
              <a:t>интеграции образовательных областей и видов детской деятельности;</a:t>
            </a:r>
          </a:p>
          <a:p>
            <a:r>
              <a:rPr lang="ru-RU" dirty="0" smtClean="0"/>
              <a:t>комплексно - тематического планирования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«Принцип научной обоснованности и практической применимости»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3" t="7530" r="5681"/>
          <a:stretch/>
        </p:blipFill>
        <p:spPr>
          <a:xfrm rot="5400000">
            <a:off x="-47741" y="1640028"/>
            <a:ext cx="4126912" cy="29523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6253" r="7602" b="4499"/>
          <a:stretch/>
        </p:blipFill>
        <p:spPr>
          <a:xfrm>
            <a:off x="3923928" y="1227195"/>
            <a:ext cx="5040560" cy="563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C00000"/>
                </a:solidFill>
              </a:rPr>
              <a:t>Колесникова Елена Владимировна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Математические ступеньки. Программа развития математических представлений у дошкольников</a:t>
            </a:r>
          </a:p>
          <a:p>
            <a:r>
              <a:rPr lang="ru-RU" dirty="0" smtClean="0"/>
              <a:t>Методическое обеспечение –</a:t>
            </a:r>
          </a:p>
          <a:p>
            <a:pPr>
              <a:buNone/>
            </a:pPr>
            <a:r>
              <a:rPr lang="ru-RU" dirty="0" smtClean="0"/>
              <a:t>рабочие тетради; </a:t>
            </a:r>
          </a:p>
          <a:p>
            <a:pPr>
              <a:buNone/>
            </a:pPr>
            <a:r>
              <a:rPr lang="ru-RU" dirty="0" smtClean="0"/>
              <a:t>раздаточный материал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 descr="C:\Users\Admin\Desktop\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348880"/>
            <a:ext cx="2668144" cy="4123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/>
              <a:t>«Человеческий разум является математическим: он стремится к точности, к измерению, к сравнению. ...Без математического воспитания и образования невозможно ни понять прогресс нашей эпохи, ни принять в нём участие» </a:t>
            </a:r>
          </a:p>
          <a:p>
            <a:pPr algn="r">
              <a:buNone/>
            </a:pPr>
            <a:r>
              <a:rPr lang="ru-RU" i="1" dirty="0" smtClean="0"/>
              <a:t>М. </a:t>
            </a:r>
            <a:r>
              <a:rPr lang="ru-RU" i="1" dirty="0" err="1" smtClean="0"/>
              <a:t>Монтессори</a:t>
            </a:r>
            <a:endParaRPr lang="ru-RU" i="1" dirty="0" smtClean="0"/>
          </a:p>
          <a:p>
            <a:endParaRPr lang="ru-RU" dirty="0"/>
          </a:p>
        </p:txBody>
      </p:sp>
      <p:pic>
        <p:nvPicPr>
          <p:cNvPr id="2050" name="Picture 2" descr="C:\Users\1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861048"/>
            <a:ext cx="4657700" cy="26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</a:rPr>
              <a:t>Петерсон</a:t>
            </a:r>
            <a:r>
              <a:rPr lang="ru-RU" b="1" i="1" dirty="0" smtClean="0">
                <a:solidFill>
                  <a:srgbClr val="C00000"/>
                </a:solidFill>
              </a:rPr>
              <a:t> Людмила Георгиевна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214422"/>
            <a:ext cx="7772400" cy="4805378"/>
          </a:xfrm>
        </p:spPr>
        <p:txBody>
          <a:bodyPr/>
          <a:lstStyle/>
          <a:p>
            <a:r>
              <a:rPr lang="ru-RU" dirty="0" smtClean="0"/>
              <a:t>«Ступеньки» - Программа курса математики для дошкольной подготовки детей 3-6 лет.</a:t>
            </a:r>
          </a:p>
          <a:p>
            <a:r>
              <a:rPr lang="ru-RU" dirty="0" smtClean="0"/>
              <a:t>Программа методически обеспечена курсами "</a:t>
            </a:r>
            <a:r>
              <a:rPr lang="ru-RU" dirty="0" err="1" smtClean="0"/>
              <a:t>Игралочка</a:t>
            </a:r>
            <a:r>
              <a:rPr lang="ru-RU" dirty="0" smtClean="0"/>
              <a:t>" и "Раз - ступенька, два - ступенька..." </a:t>
            </a:r>
          </a:p>
          <a:p>
            <a:endParaRPr lang="ru-RU" dirty="0"/>
          </a:p>
        </p:txBody>
      </p:sp>
      <p:pic>
        <p:nvPicPr>
          <p:cNvPr id="2050" name="Picture 2" descr="C:\Users\Admin\Desktop\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000372"/>
            <a:ext cx="2636536" cy="3576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product-3baf8be2585312e3e15a486cc066ef87-199x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996952"/>
            <a:ext cx="3109785" cy="3500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Новикова Валентина Павловна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Авторская парциальная программа  «Математика в детском саду»</a:t>
            </a:r>
          </a:p>
          <a:p>
            <a:r>
              <a:rPr lang="ru-RU" dirty="0" smtClean="0"/>
              <a:t>Методическое обеспечение: сценарии занятий, раздаточный материал, </a:t>
            </a:r>
          </a:p>
          <a:p>
            <a:pPr>
              <a:buNone/>
            </a:pPr>
            <a:r>
              <a:rPr lang="ru-RU" dirty="0" smtClean="0"/>
              <a:t>    рабочие тетради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Формы работы по формированию элементарных математических представлений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Игровая деятельность</a:t>
            </a:r>
          </a:p>
          <a:p>
            <a:r>
              <a:rPr lang="ru-RU" dirty="0" smtClean="0"/>
              <a:t>Непосредственно образовательная деятельность</a:t>
            </a:r>
          </a:p>
          <a:p>
            <a:r>
              <a:rPr lang="ru-RU" dirty="0" smtClean="0"/>
              <a:t>Организация РППС («Центры познавательного развития»)</a:t>
            </a:r>
          </a:p>
          <a:p>
            <a:r>
              <a:rPr lang="ru-RU" dirty="0" smtClean="0"/>
              <a:t>Досуги (викторины, КВН)</a:t>
            </a:r>
          </a:p>
          <a:p>
            <a:r>
              <a:rPr lang="ru-RU" dirty="0" smtClean="0"/>
              <a:t>Совместная деятельность в режимных моментах</a:t>
            </a:r>
          </a:p>
          <a:p>
            <a:r>
              <a:rPr lang="ru-RU" dirty="0" smtClean="0"/>
              <a:t>Самостоятельная деятельность</a:t>
            </a:r>
          </a:p>
        </p:txBody>
      </p:sp>
      <p:pic>
        <p:nvPicPr>
          <p:cNvPr id="4" name="Содержимое 3" descr="буратин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00192" y="4509120"/>
            <a:ext cx="1994597" cy="2086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699210">
                <a:tc>
                  <a:txBody>
                    <a:bodyPr/>
                    <a:lstStyle/>
                    <a:p>
                      <a:pPr marL="118745">
                        <a:spcAft>
                          <a:spcPts val="0"/>
                        </a:spcAft>
                      </a:pPr>
                      <a:r>
                        <a:rPr lang="ru-RU" sz="2400" b="1" spc="-2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Виды игр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78765">
                        <a:spcAft>
                          <a:spcPts val="0"/>
                        </a:spcAft>
                      </a:pPr>
                      <a:r>
                        <a:rPr lang="ru-RU" sz="2000" b="1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Названия игр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34010">
                        <a:spcAft>
                          <a:spcPts val="0"/>
                        </a:spcAft>
                      </a:pPr>
                      <a:r>
                        <a:rPr lang="ru-RU" sz="1400" b="1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математического развития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862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Строительные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27305" indent="-1270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«Построим кукле домик», </a:t>
                      </a:r>
                      <a:r>
                        <a:rPr lang="ru-RU" sz="20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«Чья башня выше?»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-127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сравнивать предметы по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ве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личине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названия и признаки геометрических </a:t>
                      </a:r>
                      <a:r>
                        <a:rPr lang="ru-RU" sz="1400" spc="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фигур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862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Подвижные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4445" indent="-1270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«Найди свой домик», </a:t>
                      </a:r>
                      <a:r>
                        <a:rPr lang="ru-RU" sz="2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«Гаражи», «Найди секрет»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26035" indent="-3175">
                        <a:spcAft>
                          <a:spcPts val="0"/>
                        </a:spcAft>
                      </a:pPr>
                      <a:r>
                        <a:rPr lang="ru-RU" sz="1400" spc="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знания о геометрических фигурах.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состав чисел из двух меньших. Закрепить умение ориентироваться в движении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436731">
                <a:tc>
                  <a:txBody>
                    <a:bodyPr/>
                    <a:lstStyle/>
                    <a:p>
                      <a:pPr indent="-1270">
                        <a:spcAft>
                          <a:spcPts val="0"/>
                        </a:spcAft>
                      </a:pPr>
                      <a:r>
                        <a:rPr lang="ru-RU" sz="2400" spc="-1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Настольно-пе</a:t>
                      </a:r>
                      <a:r>
                        <a:rPr lang="ru-RU" sz="2400" spc="-1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чатные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79375" indent="-1270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«Собери машину», «Кто где живет?», «Придумай </a:t>
                      </a:r>
                      <a:r>
                        <a:rPr lang="ru-RU" sz="2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задачу»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названия и свойства геометрических </a:t>
                      </a:r>
                      <a:r>
                        <a:rPr lang="ru-RU" sz="1400" spc="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фигур.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определять положение пред­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метов относительно друг друга. 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составлять и решать </a:t>
                      </a:r>
                      <a:r>
                        <a:rPr lang="ru-RU" sz="1400" spc="-1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арифме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тические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задачи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149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3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Словесные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«Продолжи предложение», </a:t>
                      </a:r>
                      <a:r>
                        <a:rPr lang="ru-RU" sz="2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«Назови соседей»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175" indent="-1270"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сравнивать предметы по дли­не, ширине, высоте. 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последовательность дней недели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(частей суток). Закрепить знание числового ряда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149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2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Сюжетные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164465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«Магазин», «Ателье»,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«Угостим кукол чаем»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знание денежных знаков.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Выработать навыки измерительной 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деятель</a:t>
                      </a:r>
                      <a:r>
                        <a:rPr lang="ru-RU" sz="1400" spc="-1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ности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устанавливать взаимно-одно­значные соответствия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699210">
                <a:tc>
                  <a:txBody>
                    <a:bodyPr/>
                    <a:lstStyle/>
                    <a:p>
                      <a:pPr marR="80645" indent="-1270">
                        <a:spcAft>
                          <a:spcPts val="0"/>
                        </a:spcAft>
                      </a:pPr>
                      <a:r>
                        <a:rPr lang="ru-RU" sz="2400" spc="-1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Театрализо</a:t>
                      </a:r>
                      <a:r>
                        <a:rPr lang="ru-RU" sz="2400" spc="-2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ванные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225425" indent="3175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«Репка», «Теремок», </a:t>
                      </a:r>
                      <a:r>
                        <a:rPr lang="ru-RU" sz="20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«Веселый счет»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6223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знание количественного 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порядко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вого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счета.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цифры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Непосредственно образовательная деятельность по ФЭМП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1. Организация занятия</a:t>
            </a:r>
            <a:endParaRPr lang="ru-RU" dirty="0" smtClean="0"/>
          </a:p>
          <a:p>
            <a:r>
              <a:rPr lang="ru-RU" b="1" dirty="0" smtClean="0"/>
              <a:t>2. Ход занятия</a:t>
            </a:r>
            <a:endParaRPr lang="ru-RU" dirty="0" smtClean="0"/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</a:rPr>
              <a:t>Примерные части хода математического занятия</a:t>
            </a:r>
          </a:p>
          <a:p>
            <a:pPr lvl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Математическая разминка </a:t>
            </a:r>
            <a:r>
              <a:rPr lang="ru-RU" sz="2400" dirty="0" smtClean="0"/>
              <a:t>(обычно со старшей группы)</a:t>
            </a:r>
          </a:p>
          <a:p>
            <a:pPr lvl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Работа с демонстрационным материалом</a:t>
            </a:r>
          </a:p>
          <a:p>
            <a:pPr lvl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Работа с раздаточным материалом</a:t>
            </a:r>
          </a:p>
          <a:p>
            <a:pPr lvl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Физкультминутка</a:t>
            </a:r>
            <a:endParaRPr lang="ru-RU" sz="2400" dirty="0" smtClean="0"/>
          </a:p>
          <a:p>
            <a:pPr lvl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Дидактическая игра</a:t>
            </a:r>
          </a:p>
          <a:p>
            <a:r>
              <a:rPr lang="ru-RU" b="1" dirty="0" smtClean="0"/>
              <a:t>3.</a:t>
            </a:r>
            <a:r>
              <a:rPr lang="ru-RU" dirty="0" smtClean="0"/>
              <a:t> </a:t>
            </a:r>
            <a:r>
              <a:rPr lang="ru-RU" b="1" dirty="0" smtClean="0"/>
              <a:t>Итог занятия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1\Desktop\31c023e62bb40becc3cffd1c79cc336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221088"/>
            <a:ext cx="2420888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</a:rPr>
              <a:t>Способы поддержания хорошей работоспособности у детей на занятии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dirty="0" smtClean="0"/>
              <a:t>Словесная активизация</a:t>
            </a:r>
          </a:p>
          <a:p>
            <a:pPr lvl="0"/>
            <a:r>
              <a:rPr lang="ru-RU" dirty="0" smtClean="0"/>
              <a:t>Чередование различных видов деятельности</a:t>
            </a:r>
          </a:p>
          <a:p>
            <a:pPr lvl="0"/>
            <a:r>
              <a:rPr lang="ru-RU" dirty="0" smtClean="0"/>
              <a:t>Смена наглядного материала</a:t>
            </a:r>
          </a:p>
          <a:p>
            <a:pPr lvl="0"/>
            <a:r>
              <a:rPr lang="ru-RU" dirty="0" smtClean="0"/>
              <a:t>Физкультминутки и релаксация</a:t>
            </a:r>
          </a:p>
          <a:p>
            <a:pPr lvl="0"/>
            <a:r>
              <a:rPr lang="ru-RU" dirty="0" smtClean="0"/>
              <a:t>Трудный новый материал дается через 3—5 минут от начала занятия, до 15- 18-й минуты</a:t>
            </a:r>
          </a:p>
          <a:p>
            <a:endParaRPr lang="ru-RU" dirty="0"/>
          </a:p>
        </p:txBody>
      </p:sp>
      <p:pic>
        <p:nvPicPr>
          <p:cNvPr id="5122" name="Picture 2" descr="C:\Users\1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293096"/>
            <a:ext cx="4225652" cy="2366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611560" y="764704"/>
            <a:ext cx="8280920" cy="5255096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FF0000"/>
                </a:solidFill>
              </a:rPr>
              <a:t>«А математику уже затем учить следует, что она ум в порядок приводит»</a:t>
            </a:r>
          </a:p>
          <a:p>
            <a:pPr algn="r">
              <a:buNone/>
            </a:pPr>
            <a:r>
              <a:rPr lang="ru-RU" dirty="0" smtClean="0">
                <a:solidFill>
                  <a:srgbClr val="7030A0"/>
                </a:solidFill>
              </a:rPr>
              <a:t>М.В. Ломоносов</a:t>
            </a:r>
          </a:p>
          <a:p>
            <a:endParaRPr lang="ru-RU" dirty="0"/>
          </a:p>
        </p:txBody>
      </p:sp>
      <p:pic>
        <p:nvPicPr>
          <p:cNvPr id="7171" name="Picture 3" descr="C:\Users\1\Desktop\hello_html_m6e315b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320480" cy="4596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65175"/>
            <a:ext cx="8459788" cy="53609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    Под </a:t>
            </a:r>
            <a:r>
              <a:rPr lang="ru-RU" b="1" dirty="0" smtClean="0">
                <a:solidFill>
                  <a:srgbClr val="FF0000"/>
                </a:solidFill>
              </a:rPr>
              <a:t>«математическим развитием» </a:t>
            </a:r>
            <a:r>
              <a:rPr lang="ru-RU" dirty="0" smtClean="0"/>
              <a:t>дошкольников следует понимать </a:t>
            </a:r>
            <a:r>
              <a:rPr lang="ru-RU" dirty="0" smtClean="0">
                <a:solidFill>
                  <a:srgbClr val="FF0000"/>
                </a:solidFill>
              </a:rPr>
              <a:t>сдвиги и изменения в познавательной деятельности личности</a:t>
            </a:r>
            <a:r>
              <a:rPr lang="ru-RU" dirty="0" smtClean="0"/>
              <a:t>, которые происходят в результате </a:t>
            </a:r>
            <a:r>
              <a:rPr lang="ru-RU" dirty="0" smtClean="0">
                <a:solidFill>
                  <a:srgbClr val="FF0000"/>
                </a:solidFill>
              </a:rPr>
              <a:t>формирования</a:t>
            </a:r>
            <a:r>
              <a:rPr lang="ru-RU" dirty="0" smtClean="0"/>
              <a:t> элементарных математических представлений и связанных с ними логических операций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1026" name="Picture 2" descr="C:\Users\1\Desktop\31c023e62bb40becc3cffd1c79cc336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212976"/>
            <a:ext cx="2780928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Принципы обучения математике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Сознательность и активность.</a:t>
            </a:r>
          </a:p>
          <a:p>
            <a:pPr lvl="0"/>
            <a:r>
              <a:rPr lang="ru-RU" dirty="0" smtClean="0"/>
              <a:t>Наглядность.</a:t>
            </a:r>
          </a:p>
          <a:p>
            <a:pPr lvl="0"/>
            <a:r>
              <a:rPr lang="ru-RU" dirty="0" err="1" smtClean="0"/>
              <a:t>Деятельностный</a:t>
            </a:r>
            <a:r>
              <a:rPr lang="ru-RU" dirty="0" smtClean="0"/>
              <a:t> подход.</a:t>
            </a:r>
          </a:p>
          <a:p>
            <a:pPr lvl="0"/>
            <a:r>
              <a:rPr lang="ru-RU" dirty="0" smtClean="0"/>
              <a:t>Систематичность и последовательность.</a:t>
            </a:r>
          </a:p>
          <a:p>
            <a:pPr lvl="0"/>
            <a:r>
              <a:rPr lang="ru-RU" dirty="0" smtClean="0"/>
              <a:t>Прочность.</a:t>
            </a:r>
          </a:p>
          <a:p>
            <a:pPr lvl="0"/>
            <a:r>
              <a:rPr lang="ru-RU" dirty="0" smtClean="0"/>
              <a:t>Постоянная повторяемость.</a:t>
            </a:r>
          </a:p>
          <a:p>
            <a:pPr lvl="0"/>
            <a:r>
              <a:rPr lang="ru-RU" dirty="0" smtClean="0"/>
              <a:t>Научность.</a:t>
            </a:r>
          </a:p>
          <a:p>
            <a:pPr lvl="0"/>
            <a:r>
              <a:rPr lang="ru-RU" dirty="0" smtClean="0"/>
              <a:t>Доступность.</a:t>
            </a:r>
          </a:p>
          <a:p>
            <a:pPr lvl="0"/>
            <a:r>
              <a:rPr lang="ru-RU" dirty="0" smtClean="0"/>
              <a:t>Связь с жизнью.</a:t>
            </a:r>
          </a:p>
          <a:p>
            <a:pPr lvl="0"/>
            <a:r>
              <a:rPr lang="ru-RU" dirty="0" smtClean="0"/>
              <a:t>Развивающее обучение.</a:t>
            </a:r>
          </a:p>
          <a:p>
            <a:pPr lvl="0"/>
            <a:r>
              <a:rPr lang="ru-RU" dirty="0" smtClean="0"/>
              <a:t>Индивидуальный и дифференцированный подход.</a:t>
            </a:r>
          </a:p>
          <a:p>
            <a:r>
              <a:rPr lang="ru-RU" dirty="0" smtClean="0"/>
              <a:t>Коррекционная направленность и др.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98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/>
              <a:t>С учетом ФГОС  ДО, формирование элементарных математических представлений у детей дошкольного возраста относится к  образовательной области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«Познавательное развитие»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16832"/>
            <a:ext cx="8229600" cy="494116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развитие интересов детей, любознательности, </a:t>
            </a:r>
          </a:p>
          <a:p>
            <a:r>
              <a:rPr lang="ru-RU" dirty="0" smtClean="0"/>
              <a:t>познавательной мотивации; </a:t>
            </a:r>
          </a:p>
          <a:p>
            <a:r>
              <a:rPr lang="ru-RU" dirty="0" smtClean="0"/>
              <a:t>формирование познавательных действий, </a:t>
            </a:r>
          </a:p>
          <a:p>
            <a:r>
              <a:rPr lang="ru-RU" dirty="0" smtClean="0"/>
              <a:t>развитие воображения и творческой активности; </a:t>
            </a:r>
          </a:p>
          <a:p>
            <a:pPr>
              <a:buNone/>
            </a:pPr>
            <a:r>
              <a:rPr lang="ru-RU" u="sng" dirty="0" smtClean="0"/>
              <a:t>формирование первичных представлений </a:t>
            </a:r>
          </a:p>
          <a:p>
            <a:r>
              <a:rPr lang="ru-RU" dirty="0" smtClean="0"/>
              <a:t>о себе, других людях,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об объектах окружающего мира (форме, цвете, размере, материале, звучании, количестве, числе, части и целом, пространстве и времени, движении и покое, причинах и следствиях и др.) </a:t>
            </a:r>
          </a:p>
          <a:p>
            <a:r>
              <a:rPr lang="ru-RU" dirty="0" smtClean="0"/>
              <a:t>о малой родине и Отечестве, об отечественных праздниках и традициях, </a:t>
            </a:r>
          </a:p>
          <a:p>
            <a:r>
              <a:rPr lang="ru-RU" dirty="0" smtClean="0"/>
              <a:t>о планете  Земля, </a:t>
            </a:r>
          </a:p>
          <a:p>
            <a:r>
              <a:rPr lang="ru-RU" dirty="0" smtClean="0"/>
              <a:t> о многообразии стран и  народов мира.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36296" y="4797152"/>
            <a:ext cx="1706565" cy="1784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Задачи ФЭМП в дошкольном возрасте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1. Формирование   </a:t>
            </a:r>
            <a:r>
              <a:rPr lang="ru-RU" dirty="0" smtClean="0">
                <a:solidFill>
                  <a:srgbClr val="FF0000"/>
                </a:solidFill>
              </a:rPr>
              <a:t>системы </a:t>
            </a:r>
            <a:r>
              <a:rPr lang="ru-RU" dirty="0" smtClean="0"/>
              <a:t>  элементарных   математических представлений.</a:t>
            </a:r>
          </a:p>
          <a:p>
            <a:pPr lvl="0">
              <a:buNone/>
            </a:pPr>
            <a:r>
              <a:rPr lang="ru-RU" dirty="0" smtClean="0"/>
              <a:t>2. Формирование </a:t>
            </a:r>
            <a:r>
              <a:rPr lang="ru-RU" dirty="0" smtClean="0">
                <a:solidFill>
                  <a:srgbClr val="FF0000"/>
                </a:solidFill>
              </a:rPr>
              <a:t>предпосылок</a:t>
            </a:r>
            <a:r>
              <a:rPr lang="ru-RU" dirty="0" smtClean="0"/>
              <a:t> математического мышления.</a:t>
            </a:r>
          </a:p>
          <a:p>
            <a:pPr lvl="0">
              <a:buNone/>
            </a:pPr>
            <a:r>
              <a:rPr lang="ru-RU" dirty="0" smtClean="0"/>
              <a:t>3. Формирование </a:t>
            </a:r>
            <a:r>
              <a:rPr lang="ru-RU" dirty="0" smtClean="0">
                <a:solidFill>
                  <a:srgbClr val="FF0000"/>
                </a:solidFill>
              </a:rPr>
              <a:t>сенсорных процессов </a:t>
            </a:r>
            <a:r>
              <a:rPr lang="ru-RU" dirty="0" smtClean="0"/>
              <a:t>и способностей.</a:t>
            </a:r>
          </a:p>
          <a:p>
            <a:pPr lvl="0">
              <a:buNone/>
            </a:pPr>
            <a:r>
              <a:rPr lang="ru-RU" dirty="0" smtClean="0"/>
              <a:t>4. Расширение и обогащение </a:t>
            </a:r>
            <a:r>
              <a:rPr lang="ru-RU" dirty="0" smtClean="0">
                <a:solidFill>
                  <a:srgbClr val="FF0000"/>
                </a:solidFill>
              </a:rPr>
              <a:t>словаря</a:t>
            </a:r>
            <a:r>
              <a:rPr lang="ru-RU" dirty="0" smtClean="0"/>
              <a:t> и совершенствование связанной речи.</a:t>
            </a:r>
          </a:p>
          <a:p>
            <a:pPr lvl="0">
              <a:buNone/>
            </a:pPr>
            <a:r>
              <a:rPr lang="ru-RU" dirty="0" smtClean="0"/>
              <a:t>5. Формирование </a:t>
            </a:r>
            <a:r>
              <a:rPr lang="ru-RU" dirty="0" smtClean="0">
                <a:solidFill>
                  <a:srgbClr val="FF0000"/>
                </a:solidFill>
              </a:rPr>
              <a:t>начальных форм учебной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rgbClr val="FF0000"/>
                </a:solidFill>
              </a:rPr>
              <a:t>Средства ФЭМП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u="sng" dirty="0" smtClean="0"/>
              <a:t>Оборудование для игр и занятий </a:t>
            </a:r>
            <a:r>
              <a:rPr lang="ru-RU" dirty="0" smtClean="0"/>
              <a:t>(наборное полотно, счетная лесенка, </a:t>
            </a:r>
            <a:r>
              <a:rPr lang="ru-RU" dirty="0" err="1" smtClean="0"/>
              <a:t>фланелеграф</a:t>
            </a:r>
            <a:r>
              <a:rPr lang="ru-RU" dirty="0" smtClean="0"/>
              <a:t>, магнитная доска, доска для письма, ТСО и др.)</a:t>
            </a:r>
          </a:p>
          <a:p>
            <a:pPr lvl="0"/>
            <a:r>
              <a:rPr lang="ru-RU" u="sng" dirty="0" smtClean="0"/>
              <a:t>Комплекты дидактического наглядного материала </a:t>
            </a:r>
            <a:r>
              <a:rPr lang="ru-RU" dirty="0" smtClean="0"/>
              <a:t>(игрушки, конструкторы, строительный материал, демонстрационный и раздаточный материал, наборы «Учись считать» и др.)</a:t>
            </a:r>
          </a:p>
          <a:p>
            <a:pPr lvl="0"/>
            <a:r>
              <a:rPr lang="ru-RU" u="sng" dirty="0" smtClean="0"/>
              <a:t>Литература</a:t>
            </a:r>
            <a:r>
              <a:rPr lang="ru-RU" dirty="0" smtClean="0"/>
              <a:t> (методические пособия для воспитателей, сборники игр и упражнений, книги для детей, рабочие тетради и др.)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86847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Условия, помогающие правильно спланировать работу математическому развитию дошкольников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Владение </a:t>
            </a:r>
            <a:r>
              <a:rPr lang="ru-RU" dirty="0" smtClean="0">
                <a:solidFill>
                  <a:srgbClr val="FF0000"/>
                </a:solidFill>
              </a:rPr>
              <a:t>методикой</a:t>
            </a:r>
            <a:r>
              <a:rPr lang="ru-RU" dirty="0" smtClean="0"/>
              <a:t> математического развития дошкольников</a:t>
            </a:r>
          </a:p>
          <a:p>
            <a:pPr lvl="0"/>
            <a:r>
              <a:rPr lang="ru-RU" dirty="0" smtClean="0"/>
              <a:t>Знание </a:t>
            </a:r>
            <a:r>
              <a:rPr lang="ru-RU" dirty="0" smtClean="0">
                <a:solidFill>
                  <a:srgbClr val="FF0000"/>
                </a:solidFill>
              </a:rPr>
              <a:t>особенностей</a:t>
            </a:r>
            <a:r>
              <a:rPr lang="ru-RU" dirty="0" smtClean="0"/>
              <a:t> формирования математических представлений у детей в зависимости </a:t>
            </a:r>
            <a:r>
              <a:rPr lang="ru-RU" dirty="0" smtClean="0">
                <a:solidFill>
                  <a:srgbClr val="FF0000"/>
                </a:solidFill>
              </a:rPr>
              <a:t>от возраста и проблем в развитии</a:t>
            </a:r>
          </a:p>
          <a:p>
            <a:pPr lvl="0"/>
            <a:r>
              <a:rPr lang="ru-RU" dirty="0" smtClean="0"/>
              <a:t>Знание возрастных </a:t>
            </a:r>
            <a:r>
              <a:rPr lang="ru-RU" dirty="0" smtClean="0">
                <a:solidFill>
                  <a:srgbClr val="FF0000"/>
                </a:solidFill>
              </a:rPr>
              <a:t>особенностей детей данной группы</a:t>
            </a:r>
            <a:endParaRPr lang="ru-RU" dirty="0" smtClean="0"/>
          </a:p>
          <a:p>
            <a:pPr lvl="0"/>
            <a:r>
              <a:rPr lang="ru-RU" dirty="0" smtClean="0"/>
              <a:t>Знание </a:t>
            </a:r>
            <a:r>
              <a:rPr lang="ru-RU" dirty="0" smtClean="0">
                <a:solidFill>
                  <a:srgbClr val="FF0000"/>
                </a:solidFill>
              </a:rPr>
              <a:t>индивидуальных особенностей </a:t>
            </a:r>
            <a:r>
              <a:rPr lang="ru-RU" dirty="0" smtClean="0"/>
              <a:t>детей своей группы.</a:t>
            </a:r>
          </a:p>
          <a:p>
            <a:pPr lvl="0"/>
            <a:r>
              <a:rPr lang="ru-RU" dirty="0" smtClean="0"/>
              <a:t>Учёт </a:t>
            </a:r>
            <a:r>
              <a:rPr lang="ru-RU" dirty="0" smtClean="0">
                <a:solidFill>
                  <a:srgbClr val="FF0000"/>
                </a:solidFill>
              </a:rPr>
              <a:t>имеющихся знаний </a:t>
            </a:r>
            <a:r>
              <a:rPr lang="ru-RU" dirty="0" smtClean="0"/>
              <a:t>у детей</a:t>
            </a:r>
          </a:p>
          <a:p>
            <a:pPr lvl="0"/>
            <a:r>
              <a:rPr lang="ru-RU" dirty="0" smtClean="0"/>
              <a:t>Совместное планирование </a:t>
            </a:r>
            <a:r>
              <a:rPr lang="ru-RU" dirty="0" smtClean="0">
                <a:solidFill>
                  <a:srgbClr val="FF0000"/>
                </a:solidFill>
              </a:rPr>
              <a:t>обоих воспитателей</a:t>
            </a:r>
            <a:r>
              <a:rPr lang="ru-RU" dirty="0" smtClean="0"/>
              <a:t>, работающих в одной группе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Повышение  квалификации  воспитателя  </a:t>
            </a:r>
            <a:r>
              <a:rPr lang="ru-RU" dirty="0" smtClean="0"/>
              <a:t>путем  изучения</a:t>
            </a:r>
            <a:br>
              <a:rPr lang="ru-RU" dirty="0" smtClean="0"/>
            </a:br>
            <a:r>
              <a:rPr lang="ru-RU" dirty="0" smtClean="0"/>
              <a:t>педагогического опыта и современных требований к математическому развитию дошкольников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 Краткое содержание разделов программы по ФЭМП в ДОУ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571612"/>
            <a:ext cx="7772400" cy="444818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«Количество и счет»: </a:t>
            </a:r>
            <a:r>
              <a:rPr lang="ru-RU" dirty="0" smtClean="0"/>
              <a:t>представления о множестве, числе, счете, арифметических действиях, текстовых задачах.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«Величина»: </a:t>
            </a:r>
            <a:r>
              <a:rPr lang="ru-RU" dirty="0" smtClean="0"/>
              <a:t>представления о различных величинах, их сравнения и измерения (длине, ширине, высоте, толщине, площади, объеме, массе, времени).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«Форма»: </a:t>
            </a:r>
            <a:r>
              <a:rPr lang="ru-RU" dirty="0" smtClean="0"/>
              <a:t>представления о форме предметов, о геометриче­ских фигурах (плоских и объемных), их свойствах и отношениях.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«Ориентировка в пространстве»: </a:t>
            </a:r>
            <a:r>
              <a:rPr lang="ru-RU" dirty="0" smtClean="0"/>
              <a:t>ориентировка на своем теле, относительно себя, относительно предметов, относительно другого лица, ориентировка на плоскости и в пространстве, на листе бумаги (чистом и в клетку), ориентировка в движении.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«Ориентировка во времени»: </a:t>
            </a:r>
            <a:r>
              <a:rPr lang="ru-RU" dirty="0" smtClean="0"/>
              <a:t>представление о частях суток, днях недели, месяцах и временах года; развитие «чувства времени».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795</TotalTime>
  <Words>960</Words>
  <Application>Microsoft Office PowerPoint</Application>
  <PresentationFormat>Экран (4:3)</PresentationFormat>
  <Paragraphs>130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Справедливость</vt:lpstr>
      <vt:lpstr>«Формирование элементарных математических представлений у дошкольников»</vt:lpstr>
      <vt:lpstr>Презентация PowerPoint</vt:lpstr>
      <vt:lpstr>Презентация PowerPoint</vt:lpstr>
      <vt:lpstr>  Принципы обучения математике </vt:lpstr>
      <vt:lpstr>   С учетом ФГОС  ДО, формирование элементарных математических представлений у детей дошкольного возраста относится к  образовательной области «Познавательное развитие»</vt:lpstr>
      <vt:lpstr>Задачи ФЭМП в дошкольном возрасте</vt:lpstr>
      <vt:lpstr>Средства ФЭМП </vt:lpstr>
      <vt:lpstr>  Условия, помогающие правильно спланировать работу математическому развитию дошкольников </vt:lpstr>
      <vt:lpstr>    Краткое содержание разделов программы по ФЭМП в ДОУ</vt:lpstr>
      <vt:lpstr>Презентация PowerPoint</vt:lpstr>
      <vt:lpstr>  </vt:lpstr>
      <vt:lpstr>  </vt:lpstr>
      <vt:lpstr>Презентация PowerPoint</vt:lpstr>
      <vt:lpstr>(по программе «Детство»)</vt:lpstr>
      <vt:lpstr>Презентация PowerPoint</vt:lpstr>
      <vt:lpstr>Презентация PowerPoint</vt:lpstr>
      <vt:lpstr>Принципы построения образовательного процесса по математическому развитию: </vt:lpstr>
      <vt:lpstr>«Принцип научной обоснованности и практической применимости» </vt:lpstr>
      <vt:lpstr> Колесникова Елена Владимировна</vt:lpstr>
      <vt:lpstr>Петерсон Людмила Георгиевна</vt:lpstr>
      <vt:lpstr>Новикова Валентина Павловна</vt:lpstr>
      <vt:lpstr>Формы работы по формированию элементарных математических представлений</vt:lpstr>
      <vt:lpstr>Презентация PowerPoint</vt:lpstr>
      <vt:lpstr>Непосредственно образовательная деятельность по ФЭМП</vt:lpstr>
      <vt:lpstr>  Способы поддержания хорошей работоспособности у детей на занятии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элементарных математических представлений у дошкольников»</dc:title>
  <dc:creator>Ирина</dc:creator>
  <cp:lastModifiedBy>admin</cp:lastModifiedBy>
  <cp:revision>71</cp:revision>
  <dcterms:created xsi:type="dcterms:W3CDTF">2016-01-13T05:41:22Z</dcterms:created>
  <dcterms:modified xsi:type="dcterms:W3CDTF">2022-10-11T13:49:02Z</dcterms:modified>
</cp:coreProperties>
</file>