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264" y="1728216"/>
            <a:ext cx="1853184" cy="190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832" y="2189285"/>
            <a:ext cx="6111240" cy="1968187"/>
          </a:xfrm>
          <a:prstGeom prst="rect">
            <a:avLst/>
          </a:prstGeom>
          <a:solidFill>
            <a:srgbClr val="216BB3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80"/>
              </a:spcAft>
            </a:pPr>
            <a:r>
              <a:rPr lang="ru" sz="3200" b="1" dirty="0">
                <a:solidFill>
                  <a:srgbClr val="FFFFFF"/>
                </a:solidFill>
                <a:latin typeface="Calibri"/>
              </a:rPr>
              <a:t>Реализация проекта</a:t>
            </a:r>
          </a:p>
          <a:p>
            <a:pPr marL="0" marR="0" indent="0">
              <a:lnSpc>
                <a:spcPct val="95000"/>
              </a:lnSpc>
            </a:pPr>
            <a:r>
              <a:rPr lang="ru" sz="3200" b="1" dirty="0">
                <a:solidFill>
                  <a:srgbClr val="FFFFFF"/>
                </a:solidFill>
                <a:latin typeface="Calibri"/>
              </a:rPr>
              <a:t>«Эффективная </a:t>
            </a:r>
            <a:r>
              <a:rPr lang="ru" sz="3200" b="1" dirty="0" smtClean="0">
                <a:solidFill>
                  <a:srgbClr val="FFFFFF"/>
                </a:solidFill>
                <a:latin typeface="Calibri"/>
              </a:rPr>
              <a:t>начальная школа</a:t>
            </a:r>
            <a:endParaRPr lang="ru" sz="32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7072" y="3678936"/>
            <a:ext cx="1868424" cy="143256"/>
          </a:xfrm>
          <a:prstGeom prst="rect">
            <a:avLst/>
          </a:prstGeom>
          <a:solidFill>
            <a:srgbClr val="4384C7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850" b="1">
                <a:solidFill>
                  <a:srgbClr val="FFFFFF"/>
                </a:solidFill>
                <a:latin typeface="Verdana"/>
              </a:rPr>
              <a:t>МИНПРОСВЕЩЕНИЯ РОССИИ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2" y="143974"/>
            <a:ext cx="11359660" cy="63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5" y="272561"/>
            <a:ext cx="11333283" cy="59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9" y="341251"/>
            <a:ext cx="10568353" cy="6279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371" y="341251"/>
            <a:ext cx="2023527" cy="26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2" y="365980"/>
            <a:ext cx="10779368" cy="6063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777" y="290146"/>
            <a:ext cx="2014223" cy="267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46" y="420382"/>
            <a:ext cx="9319846" cy="5874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391" y="337512"/>
            <a:ext cx="2283145" cy="30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8" y="1"/>
            <a:ext cx="11051930" cy="6040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542" y="4167554"/>
            <a:ext cx="3901119" cy="25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128" y="121920"/>
            <a:ext cx="755904" cy="8778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52" y="426720"/>
            <a:ext cx="5800344" cy="6766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2100" b="1">
                <a:solidFill>
                  <a:srgbClr val="203864"/>
                </a:solidFill>
                <a:latin typeface="Arial"/>
              </a:rPr>
              <a:t>Проект «Эффективная начальная школа»:</a:t>
            </a:r>
          </a:p>
          <a:p>
            <a:pPr marL="0" marR="0" indent="0"/>
            <a:r>
              <a:rPr lang="ru" sz="2100" b="1">
                <a:solidFill>
                  <a:srgbClr val="385723"/>
                </a:solidFill>
                <a:latin typeface="Arial"/>
              </a:rPr>
              <a:t>стандарт*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808" y="1368552"/>
            <a:ext cx="9881616" cy="1158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  <a:spcAft>
                <a:spcPts val="210"/>
              </a:spcAft>
            </a:pPr>
            <a:r>
              <a:rPr lang="ru" sz="2000" b="1">
                <a:solidFill>
                  <a:srgbClr val="203864"/>
                </a:solidFill>
                <a:latin typeface="Calibri"/>
              </a:rPr>
              <a:t>Цель Проекта</a:t>
            </a:r>
          </a:p>
          <a:p>
            <a:pPr marL="0" marR="0" indent="0">
              <a:lnSpc>
                <a:spcPct val="97000"/>
              </a:lnSpc>
            </a:pPr>
            <a:r>
              <a:rPr lang="ru" sz="2000">
                <a:solidFill>
                  <a:srgbClr val="203864"/>
                </a:solidFill>
                <a:latin typeface="Calibri"/>
              </a:rPr>
              <a:t>Удовлетворение индивидуальных образовательных потребностей обучающихся. Создание возможности освоения программы начальной школы за 3 года вместо 4 лет, используя индивидуальный учебный план.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808" y="2892552"/>
            <a:ext cx="11131296" cy="2377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ru" sz="2000" b="1">
                <a:solidFill>
                  <a:srgbClr val="203864"/>
                </a:solidFill>
                <a:latin typeface="Calibri"/>
              </a:rPr>
              <a:t>Задачи Проекта:</a:t>
            </a:r>
          </a:p>
          <a:p>
            <a:pPr marL="0" marR="0" indent="0" defTabSz="194056">
              <a:lnSpc>
                <a:spcPct val="97000"/>
              </a:lnSpc>
              <a:tabLst>
                <a:tab pos="194056" algn="l"/>
              </a:tabLst>
            </a:pPr>
            <a:r>
              <a:rPr lang="ru" sz="2000">
                <a:solidFill>
                  <a:srgbClr val="203864"/>
                </a:solidFill>
                <a:latin typeface="Calibri"/>
              </a:rPr>
              <a:t>-</a:t>
            </a:r>
            <a:r>
              <a:rPr lang="ru" sz="2000" i="1">
                <a:latin typeface="Calibri"/>
              </a:rPr>
              <a:t>	</a:t>
            </a:r>
            <a:r>
              <a:rPr lang="ru" sz="2000" i="1">
                <a:solidFill>
                  <a:srgbClr val="203864"/>
                </a:solidFill>
                <a:latin typeface="Calibri"/>
              </a:rPr>
              <a:t>создание условий</a:t>
            </a:r>
            <a:r>
              <a:rPr lang="ru" sz="2000">
                <a:solidFill>
                  <a:srgbClr val="203864"/>
                </a:solidFill>
                <a:latin typeface="Calibri"/>
              </a:rPr>
              <a:t> для реализации индивидуальных образовательных маршрутов для обучающихся с учетом индивидуальных образовательных потребностей;</a:t>
            </a:r>
          </a:p>
          <a:p>
            <a:pPr marL="0" marR="0" indent="0" defTabSz="187960">
              <a:lnSpc>
                <a:spcPct val="97000"/>
              </a:lnSpc>
              <a:tabLst>
                <a:tab pos="187960" algn="l"/>
              </a:tabLst>
            </a:pPr>
            <a:r>
              <a:rPr lang="ru" sz="2000">
                <a:solidFill>
                  <a:srgbClr val="203864"/>
                </a:solidFill>
                <a:latin typeface="Calibri"/>
              </a:rPr>
              <a:t>-</a:t>
            </a:r>
            <a:r>
              <a:rPr lang="ru" sz="2000" i="1">
                <a:latin typeface="Calibri"/>
              </a:rPr>
              <a:t>	</a:t>
            </a:r>
            <a:r>
              <a:rPr lang="ru" sz="2000" i="1">
                <a:solidFill>
                  <a:srgbClr val="203864"/>
                </a:solidFill>
                <a:latin typeface="Calibri"/>
              </a:rPr>
              <a:t>обеспечение</a:t>
            </a:r>
            <a:r>
              <a:rPr lang="ru" sz="2000">
                <a:solidFill>
                  <a:srgbClr val="203864"/>
                </a:solidFill>
                <a:latin typeface="Calibri"/>
              </a:rPr>
              <a:t> высокого уровня </a:t>
            </a:r>
            <a:r>
              <a:rPr lang="ru" sz="2000" i="1">
                <a:solidFill>
                  <a:srgbClr val="203864"/>
                </a:solidFill>
                <a:latin typeface="Calibri"/>
              </a:rPr>
              <a:t>мотивации</a:t>
            </a:r>
            <a:r>
              <a:rPr lang="ru" sz="2000">
                <a:solidFill>
                  <a:srgbClr val="203864"/>
                </a:solidFill>
                <a:latin typeface="Calibri"/>
              </a:rPr>
              <a:t> обучающихся к образовательной деятельности;</a:t>
            </a:r>
          </a:p>
          <a:p>
            <a:pPr marL="0" marR="0" indent="0" defTabSz="187960">
              <a:lnSpc>
                <a:spcPct val="97000"/>
              </a:lnSpc>
              <a:tabLst>
                <a:tab pos="187960" algn="l"/>
              </a:tabLst>
            </a:pPr>
            <a:r>
              <a:rPr lang="ru" sz="2000">
                <a:solidFill>
                  <a:srgbClr val="203864"/>
                </a:solidFill>
                <a:latin typeface="Calibri"/>
              </a:rPr>
              <a:t>-</a:t>
            </a:r>
            <a:r>
              <a:rPr lang="ru" sz="2000">
                <a:latin typeface="Calibri"/>
              </a:rPr>
              <a:t>	</a:t>
            </a:r>
            <a:r>
              <a:rPr lang="ru" sz="2000">
                <a:solidFill>
                  <a:srgbClr val="203864"/>
                </a:solidFill>
                <a:latin typeface="Calibri"/>
              </a:rPr>
              <a:t>осуществление </a:t>
            </a:r>
            <a:r>
              <a:rPr lang="ru" sz="2000" i="1">
                <a:solidFill>
                  <a:srgbClr val="203864"/>
                </a:solidFill>
                <a:latin typeface="Calibri"/>
              </a:rPr>
              <a:t>преемственности</a:t>
            </a:r>
            <a:r>
              <a:rPr lang="ru" sz="2000">
                <a:solidFill>
                  <a:srgbClr val="203864"/>
                </a:solidFill>
                <a:latin typeface="Calibri"/>
              </a:rPr>
              <a:t> дошкольного и начального общего образования;</a:t>
            </a:r>
          </a:p>
          <a:p>
            <a:pPr marL="0" marR="0" indent="0" defTabSz="194056">
              <a:lnSpc>
                <a:spcPct val="97000"/>
              </a:lnSpc>
              <a:tabLst>
                <a:tab pos="194056" algn="l"/>
              </a:tabLst>
            </a:pPr>
            <a:r>
              <a:rPr lang="ru" sz="2000">
                <a:solidFill>
                  <a:srgbClr val="203864"/>
                </a:solidFill>
                <a:latin typeface="Calibri"/>
              </a:rPr>
              <a:t>-</a:t>
            </a:r>
            <a:r>
              <a:rPr lang="ru" sz="2000" i="1">
                <a:latin typeface="Calibri"/>
              </a:rPr>
              <a:t>	</a:t>
            </a:r>
            <a:r>
              <a:rPr lang="ru" sz="2000" i="1">
                <a:solidFill>
                  <a:srgbClr val="203864"/>
                </a:solidFill>
                <a:latin typeface="Calibri"/>
              </a:rPr>
              <a:t>повышение интенсивности образовательной деятельности</a:t>
            </a:r>
            <a:r>
              <a:rPr lang="ru" sz="2000">
                <a:solidFill>
                  <a:srgbClr val="203864"/>
                </a:solidFill>
                <a:latin typeface="Calibri"/>
              </a:rPr>
              <a:t> посредством создания условий для ускоренного освоения обучающимися в течение одного учебного года программы 1-го и 2-го классов основной образовательной программы начального общего образования.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304" y="6431280"/>
            <a:ext cx="2499360" cy="2346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800" b="1">
                <a:solidFill>
                  <a:srgbClr val="C00000"/>
                </a:solidFill>
                <a:latin typeface="Calibri"/>
              </a:rPr>
              <a:t>*Конец января 2022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58600" y="6525768"/>
            <a:ext cx="451104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solidFill>
                  <a:srgbClr val="0072BC"/>
                </a:solidFill>
                <a:latin typeface="Arial"/>
              </a:rPr>
              <a:t>2 </a:t>
            </a:r>
            <a:r>
              <a:rPr lang="ru" sz="2000" baseline="30000">
                <a:solidFill>
                  <a:srgbClr val="898989"/>
                </a:solidFill>
                <a:latin typeface="Calibri"/>
              </a:rPr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192" y="426720"/>
            <a:ext cx="5760720" cy="640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2100" b="1">
                <a:solidFill>
                  <a:srgbClr val="203864"/>
                </a:solidFill>
                <a:latin typeface="Arial"/>
              </a:rPr>
              <a:t>Проект «Эффективная начальная школа»:</a:t>
            </a:r>
          </a:p>
          <a:p>
            <a:pPr marL="0" marR="0" indent="0"/>
            <a:r>
              <a:rPr lang="ru" sz="2100" b="1">
                <a:solidFill>
                  <a:srgbClr val="385723"/>
                </a:solidFill>
                <a:latin typeface="Arial"/>
              </a:rPr>
              <a:t>требования нормативных документов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9952" y="1581912"/>
            <a:ext cx="3389376" cy="1167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7000"/>
              </a:lnSpc>
              <a:spcBef>
                <a:spcPts val="2240"/>
              </a:spcBef>
            </a:pPr>
            <a:r>
              <a:rPr lang="ru" sz="2000">
                <a:solidFill>
                  <a:srgbClr val="FF0000"/>
                </a:solidFill>
                <a:latin typeface="Calibri"/>
              </a:rPr>
              <a:t>Федеральный закон от 29.12.2012 № 273-ФЗ «Об образовании в Российской Федерации»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248" y="2983992"/>
            <a:ext cx="5233416" cy="3730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6096">
              <a:lnSpc>
                <a:spcPct val="97000"/>
              </a:lnSpc>
            </a:pPr>
            <a:r>
              <a:rPr lang="ru" sz="2000">
                <a:solidFill>
                  <a:srgbClr val="203864"/>
                </a:solidFill>
                <a:latin typeface="Calibri"/>
              </a:rPr>
              <a:t>Обучающимся предоставляются академические права на:</a:t>
            </a:r>
          </a:p>
          <a:p>
            <a:pPr marL="0" marR="0" indent="6096">
              <a:lnSpc>
                <a:spcPct val="97000"/>
              </a:lnSpc>
            </a:pPr>
            <a:r>
              <a:rPr lang="ru" sz="2000" b="1">
                <a:solidFill>
                  <a:srgbClr val="203864"/>
                </a:solidFill>
                <a:latin typeface="Calibri"/>
              </a:rPr>
              <a:t>&lt;...&gt; обучение по индивидуальному учебному плану, в том числе ускоренное обучение, </a:t>
            </a:r>
            <a:r>
              <a:rPr lang="ru" sz="2000">
                <a:solidFill>
                  <a:srgbClr val="203864"/>
                </a:solidFill>
                <a:latin typeface="Calibri"/>
              </a:rPr>
              <a:t>в пределах осваиваемой образовательной программы в порядке,</a:t>
            </a:r>
          </a:p>
          <a:p>
            <a:pPr marL="0" marR="0" indent="6096">
              <a:lnSpc>
                <a:spcPct val="97000"/>
              </a:lnSpc>
            </a:pPr>
            <a:r>
              <a:rPr lang="ru" sz="2000">
                <a:solidFill>
                  <a:srgbClr val="203864"/>
                </a:solidFill>
                <a:latin typeface="Calibri"/>
              </a:rPr>
              <a:t>установленном локальными нормативными актами</a:t>
            </a:r>
          </a:p>
          <a:p>
            <a:pPr marL="0" marR="0" indent="6096">
              <a:lnSpc>
                <a:spcPct val="97000"/>
              </a:lnSpc>
              <a:spcAft>
                <a:spcPts val="910"/>
              </a:spcAft>
            </a:pPr>
            <a:r>
              <a:rPr lang="ru" sz="2000" i="1">
                <a:solidFill>
                  <a:srgbClr val="203864"/>
                </a:solidFill>
                <a:latin typeface="Calibri"/>
              </a:rPr>
              <a:t>(статья 34, часть 1, пункт 3)</a:t>
            </a:r>
          </a:p>
          <a:p>
            <a:pPr marL="0" marR="0" indent="0" algn="ctr">
              <a:lnSpc>
                <a:spcPct val="96000"/>
              </a:lnSpc>
            </a:pPr>
            <a:r>
              <a:rPr lang="ru" sz="2000">
                <a:solidFill>
                  <a:srgbClr val="FF0000"/>
                </a:solidFill>
                <a:latin typeface="Calibri"/>
              </a:rPr>
              <a:t>Постановление главного государственного санитарного врача Российской Федерации от</a:t>
            </a:r>
          </a:p>
          <a:p>
            <a:pPr marL="0" marR="0" indent="0" algn="ctr">
              <a:lnSpc>
                <a:spcPct val="96000"/>
              </a:lnSpc>
            </a:pPr>
            <a:r>
              <a:rPr lang="ru" sz="2000">
                <a:solidFill>
                  <a:srgbClr val="FF0000"/>
                </a:solidFill>
                <a:latin typeface="Calibri"/>
              </a:rPr>
              <a:t>28.09.2020 № 28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58" y="1337174"/>
            <a:ext cx="6031651" cy="41660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68" y="124968"/>
            <a:ext cx="765048" cy="8107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72" y="935736"/>
            <a:ext cx="774192" cy="792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400" b="1">
                <a:solidFill>
                  <a:srgbClr val="0072BC"/>
                </a:solidFill>
                <a:latin typeface="Arial"/>
              </a:rPr>
              <a:t>МИНПРОСВЕЩЕНИЯ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7784" y="1341120"/>
            <a:ext cx="3880104" cy="14599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7000"/>
              </a:lnSpc>
            </a:pPr>
            <a:r>
              <a:rPr lang="ru" sz="2000">
                <a:solidFill>
                  <a:srgbClr val="FF0000"/>
                </a:solidFill>
                <a:latin typeface="Calibri"/>
              </a:rPr>
              <a:t>Приказ Министерства просвещения РФ от 31.05.2021 № 286 «Об утверждении ФГОС начального общего образования»*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744" y="2944368"/>
            <a:ext cx="5590032" cy="23896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just">
              <a:lnSpc>
                <a:spcPct val="97000"/>
              </a:lnSpc>
            </a:pPr>
            <a:r>
              <a:rPr lang="ru" sz="2000">
                <a:solidFill>
                  <a:srgbClr val="203864"/>
                </a:solidFill>
                <a:latin typeface="Calibri"/>
              </a:rPr>
              <a:t>В целях удовлетворения образовательных потребностей и интересов обучающихся могут </a:t>
            </a:r>
            <a:r>
              <a:rPr lang="ru" sz="2000" b="1">
                <a:solidFill>
                  <a:srgbClr val="203864"/>
                </a:solidFill>
                <a:latin typeface="Calibri"/>
              </a:rPr>
              <a:t>разрабатываться индивидуальные учебные планы, в том числе для ускоренного обучения, </a:t>
            </a:r>
            <a:r>
              <a:rPr lang="ru" sz="2000">
                <a:solidFill>
                  <a:srgbClr val="203864"/>
                </a:solidFill>
                <a:latin typeface="Calibri"/>
              </a:rPr>
              <a:t>в пределах осваиваемой программы начального общего образования </a:t>
            </a:r>
            <a:r>
              <a:rPr lang="ru" sz="2000" b="1">
                <a:solidFill>
                  <a:srgbClr val="203864"/>
                </a:solidFill>
                <a:latin typeface="Calibri"/>
              </a:rPr>
              <a:t>в порядке, установленном локальными нормативными актами Организации </a:t>
            </a:r>
            <a:r>
              <a:rPr lang="ru" sz="2000" i="1">
                <a:solidFill>
                  <a:srgbClr val="203864"/>
                </a:solidFill>
                <a:latin typeface="Calibri"/>
              </a:rPr>
              <a:t>(пункт 21)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4048" y="5797296"/>
            <a:ext cx="4852416" cy="7254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1600">
                <a:solidFill>
                  <a:srgbClr val="203864"/>
                </a:solidFill>
                <a:latin typeface="Calibri"/>
              </a:rPr>
              <a:t>* С 1 сентября 2022 года будет осуществляться прием в 1 классы для обучения в соответствии с обновленным ФГОС начального общего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7736" y="6525768"/>
            <a:ext cx="448056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600">
                <a:solidFill>
                  <a:srgbClr val="0072BC"/>
                </a:solidFill>
                <a:latin typeface="Arial"/>
              </a:rPr>
              <a:t>3 </a:t>
            </a:r>
            <a:r>
              <a:rPr lang="ru" sz="1600">
                <a:solidFill>
                  <a:srgbClr val="898989"/>
                </a:solidFill>
                <a:latin typeface="Arial"/>
              </a:rPr>
              <a:t>з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292" y="1489641"/>
            <a:ext cx="5777410" cy="38443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128" y="121920"/>
            <a:ext cx="755904" cy="8778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7576" y="426720"/>
            <a:ext cx="5760720" cy="640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2100" b="1">
                <a:solidFill>
                  <a:srgbClr val="203864"/>
                </a:solidFill>
                <a:latin typeface="Arial"/>
              </a:rPr>
              <a:t>Проект «Эффективная начальная школа»:</a:t>
            </a:r>
          </a:p>
          <a:p>
            <a:pPr marL="0" marR="0" indent="0"/>
            <a:r>
              <a:rPr lang="ru" sz="2100" b="1">
                <a:solidFill>
                  <a:srgbClr val="385723"/>
                </a:solidFill>
                <a:latin typeface="Arial"/>
              </a:rPr>
              <a:t>необходимые условия и первые шаги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944" y="1295400"/>
            <a:ext cx="5446776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2300" i="1" dirty="0">
                <a:solidFill>
                  <a:srgbClr val="203864"/>
                </a:solidFill>
                <a:latin typeface="Calibri"/>
              </a:rPr>
              <a:t>*</a:t>
            </a:r>
            <a:r>
              <a:rPr lang="en-US" sz="1800" dirty="0" smtClean="0">
                <a:solidFill>
                  <a:srgbClr val="203864"/>
                </a:solidFill>
                <a:latin typeface="Calibri"/>
              </a:rPr>
              <a:t> </a:t>
            </a:r>
            <a:r>
              <a:rPr lang="ru" sz="1800" dirty="0">
                <a:solidFill>
                  <a:srgbClr val="203864"/>
                </a:solidFill>
                <a:latin typeface="Calibri"/>
              </a:rPr>
              <a:t>школа с высокими образовательными результатами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944" y="1840992"/>
            <a:ext cx="10695432" cy="1618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78000"/>
              </a:lnSpc>
              <a:spcAft>
                <a:spcPts val="1260"/>
              </a:spcAft>
            </a:pPr>
            <a:r>
              <a:rPr lang="ru-RU" sz="2300" i="1" dirty="0">
                <a:solidFill>
                  <a:srgbClr val="203864"/>
                </a:solidFill>
                <a:latin typeface="Calibri"/>
              </a:rPr>
              <a:t>*</a:t>
            </a:r>
            <a:r>
              <a:rPr lang="ru" sz="1800" dirty="0" smtClean="0">
                <a:solidFill>
                  <a:srgbClr val="203864"/>
                </a:solidFill>
                <a:latin typeface="Calibri"/>
              </a:rPr>
              <a:t>тесное </a:t>
            </a:r>
            <a:r>
              <a:rPr lang="ru" sz="1800" dirty="0">
                <a:solidFill>
                  <a:srgbClr val="203864"/>
                </a:solidFill>
                <a:latin typeface="Calibri"/>
              </a:rPr>
              <a:t>взаимодействие начальной школы с дошкольными группами</a:t>
            </a:r>
          </a:p>
          <a:p>
            <a:pPr marL="0" marR="0" indent="0">
              <a:lnSpc>
                <a:spcPct val="78000"/>
              </a:lnSpc>
              <a:spcAft>
                <a:spcPts val="1260"/>
              </a:spcAft>
            </a:pPr>
            <a:r>
              <a:rPr lang="ru-RU" sz="2300" i="1" dirty="0">
                <a:solidFill>
                  <a:srgbClr val="203864"/>
                </a:solidFill>
                <a:latin typeface="Calibri"/>
              </a:rPr>
              <a:t>*</a:t>
            </a:r>
            <a:r>
              <a:rPr lang="en-US" sz="1800" dirty="0" smtClean="0">
                <a:solidFill>
                  <a:srgbClr val="203864"/>
                </a:solidFill>
                <a:latin typeface="Calibri"/>
              </a:rPr>
              <a:t> </a:t>
            </a:r>
            <a:r>
              <a:rPr lang="ru" sz="1800" dirty="0">
                <a:solidFill>
                  <a:srgbClr val="203864"/>
                </a:solidFill>
                <a:latin typeface="Calibri"/>
              </a:rPr>
              <a:t>анализ запроса родительской общественности</a:t>
            </a:r>
          </a:p>
          <a:p>
            <a:pPr marL="268800" marR="0" indent="-304800">
              <a:lnSpc>
                <a:spcPct val="87000"/>
              </a:lnSpc>
            </a:pPr>
            <a:r>
              <a:rPr lang="ru-RU" sz="2300" i="1" dirty="0">
                <a:solidFill>
                  <a:srgbClr val="203864"/>
                </a:solidFill>
                <a:latin typeface="Calibri"/>
              </a:rPr>
              <a:t>*</a:t>
            </a:r>
            <a:r>
              <a:rPr lang="en-US" sz="1800" dirty="0" smtClean="0">
                <a:solidFill>
                  <a:srgbClr val="203864"/>
                </a:solidFill>
                <a:latin typeface="Calibri"/>
              </a:rPr>
              <a:t> </a:t>
            </a:r>
            <a:r>
              <a:rPr lang="ru" sz="1800" dirty="0">
                <a:solidFill>
                  <a:srgbClr val="203864"/>
                </a:solidFill>
                <a:latin typeface="Calibri"/>
              </a:rPr>
              <a:t>информирование родителей (законных представителей) о сроках и условиях проведении педагогической диагностики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944" y="3758184"/>
            <a:ext cx="10991088" cy="7924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68800" marR="0" indent="-304800">
              <a:lnSpc>
                <a:spcPct val="88000"/>
              </a:lnSpc>
            </a:pPr>
            <a:r>
              <a:rPr lang="ru-RU" sz="2300" i="1" dirty="0">
                <a:solidFill>
                  <a:srgbClr val="203864"/>
                </a:solidFill>
                <a:latin typeface="Calibri"/>
              </a:rPr>
              <a:t>*</a:t>
            </a:r>
            <a:r>
              <a:rPr lang="en-US" sz="1800" dirty="0" smtClean="0">
                <a:solidFill>
                  <a:srgbClr val="203864"/>
                </a:solidFill>
                <a:latin typeface="Calibri"/>
              </a:rPr>
              <a:t> </a:t>
            </a:r>
            <a:r>
              <a:rPr lang="ru" sz="1800" dirty="0">
                <a:solidFill>
                  <a:srgbClr val="203864"/>
                </a:solidFill>
                <a:latin typeface="Calibri"/>
              </a:rPr>
              <a:t>проведение педагогической диагностики готовности обучающихся к освоению образовательной программы начального общего образования с согласия родителей (законных представителей) - успешное прохождение диагностики достаточным количеством дошкольников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944" y="4864608"/>
            <a:ext cx="11795760" cy="16032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980"/>
              </a:spcAft>
            </a:pPr>
            <a:r>
              <a:rPr lang="ru-RU" sz="2300" i="1" dirty="0">
                <a:solidFill>
                  <a:srgbClr val="203864"/>
                </a:solidFill>
                <a:latin typeface="Calibri"/>
              </a:rPr>
              <a:t>*</a:t>
            </a:r>
            <a:r>
              <a:rPr lang="ru" sz="1800" dirty="0" smtClean="0">
                <a:solidFill>
                  <a:srgbClr val="203864"/>
                </a:solidFill>
                <a:latin typeface="Calibri"/>
              </a:rPr>
              <a:t>создание </a:t>
            </a:r>
            <a:r>
              <a:rPr lang="ru" sz="1800" dirty="0">
                <a:solidFill>
                  <a:srgbClr val="203864"/>
                </a:solidFill>
                <a:latin typeface="Calibri"/>
              </a:rPr>
              <a:t>в рамках проекта в начальной школе одного или более классов (от 25 человек)</a:t>
            </a:r>
          </a:p>
          <a:p>
            <a:pPr marL="0" marR="0" indent="0">
              <a:spcAft>
                <a:spcPts val="980"/>
              </a:spcAft>
            </a:pPr>
            <a:r>
              <a:rPr lang="ru-RU" sz="2300" i="1" dirty="0">
                <a:solidFill>
                  <a:srgbClr val="203864"/>
                </a:solidFill>
                <a:latin typeface="Calibri"/>
              </a:rPr>
              <a:t>*</a:t>
            </a:r>
            <a:r>
              <a:rPr lang="en-US" sz="1800" dirty="0" smtClean="0">
                <a:solidFill>
                  <a:srgbClr val="203864"/>
                </a:solidFill>
                <a:latin typeface="Calibri"/>
              </a:rPr>
              <a:t> </a:t>
            </a:r>
            <a:r>
              <a:rPr lang="ru" sz="1800" dirty="0">
                <a:solidFill>
                  <a:srgbClr val="203864"/>
                </a:solidFill>
                <a:latin typeface="Calibri"/>
              </a:rPr>
              <a:t>наличие двух и более классов в параллели в образовательной </a:t>
            </a:r>
            <a:r>
              <a:rPr lang="ru" sz="1800" dirty="0" smtClean="0">
                <a:solidFill>
                  <a:srgbClr val="203864"/>
                </a:solidFill>
                <a:latin typeface="Calibri"/>
              </a:rPr>
              <a:t>организации</a:t>
            </a:r>
            <a:endParaRPr lang="ru" sz="1800" dirty="0">
              <a:solidFill>
                <a:srgbClr val="203864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944" y="6544056"/>
            <a:ext cx="11795760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ru" sz="1600">
                <a:solidFill>
                  <a:srgbClr val="0072BC"/>
                </a:solidFill>
                <a:latin typeface="Arial"/>
              </a:rPr>
              <a:t>4 </a:t>
            </a:r>
            <a:r>
              <a:rPr lang="ru" sz="2000" baseline="30000">
                <a:solidFill>
                  <a:srgbClr val="898989"/>
                </a:solidFill>
                <a:latin typeface="Calibri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128" y="121920"/>
            <a:ext cx="755904" cy="877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" y="4050792"/>
            <a:ext cx="5135880" cy="1405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36" y="4410456"/>
            <a:ext cx="3526536" cy="2310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8432" y="426720"/>
            <a:ext cx="6367272" cy="640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2100" b="1">
                <a:solidFill>
                  <a:srgbClr val="203864"/>
                </a:solidFill>
                <a:latin typeface="Arial"/>
              </a:rPr>
              <a:t>Проект «Эффективная начальная школа»: </a:t>
            </a:r>
            <a:r>
              <a:rPr lang="ru" sz="2100" b="1">
                <a:solidFill>
                  <a:srgbClr val="385723"/>
                </a:solidFill>
                <a:latin typeface="Arial"/>
              </a:rPr>
              <a:t>особенности организации учебного процесса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4272" y="1447800"/>
            <a:ext cx="1225296" cy="1981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000" b="1">
                <a:solidFill>
                  <a:srgbClr val="FF0000"/>
                </a:solidFill>
                <a:latin typeface="Calibri"/>
              </a:rPr>
              <a:t>ВАРИАНТ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45096" y="1423416"/>
            <a:ext cx="3294888" cy="2804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997272" indent="0" algn="r"/>
            <a:r>
              <a:rPr lang="ru" sz="2000" b="1">
                <a:solidFill>
                  <a:srgbClr val="FF0000"/>
                </a:solidFill>
                <a:latin typeface="Calibri"/>
              </a:rPr>
              <a:t>ВАРИАНТ 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760" y="1929384"/>
            <a:ext cx="4559808" cy="19110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ru" sz="1600">
                <a:solidFill>
                  <a:srgbClr val="203864"/>
                </a:solidFill>
                <a:latin typeface="Calibri"/>
              </a:rPr>
              <a:t>«С сентября по декабрь ученики осваивают программу 1 класса, в декабре проводится независимая диагностика, и с января обучающиеся становятся второклассниками, т.е. к концу учебного года они заканчивают программу сразу двух лет обучения.</a:t>
            </a:r>
          </a:p>
          <a:p>
            <a:pPr marL="0" marR="0" indent="0">
              <a:lnSpc>
                <a:spcPct val="97000"/>
              </a:lnSpc>
            </a:pPr>
            <a:r>
              <a:rPr lang="ru" sz="1600">
                <a:solidFill>
                  <a:srgbClr val="203864"/>
                </a:solidFill>
                <a:latin typeface="Calibri"/>
              </a:rPr>
              <a:t>В апреле будет проходить вторая независимая диагностика».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42888" y="1908048"/>
            <a:ext cx="5483352" cy="1429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ru" sz="1600">
                <a:solidFill>
                  <a:srgbClr val="203864"/>
                </a:solidFill>
                <a:latin typeface="Calibri"/>
              </a:rPr>
              <a:t>«Участники проекта обучаются по индивидуальному учебному плану, ключевой особенностью которого является ускоренное прохождения программы 1 и 2 класса за первый год обучения. Вступая в проект, обучающийся с сентября становится полноценным второклассником:</a:t>
            </a:r>
          </a:p>
          <a:p>
            <a:pPr marL="0" marR="0" indent="0">
              <a:lnSpc>
                <a:spcPct val="97000"/>
              </a:lnSpc>
            </a:pPr>
            <a:r>
              <a:rPr lang="ru" sz="1600">
                <a:solidFill>
                  <a:srgbClr val="203864"/>
                </a:solidFill>
                <a:latin typeface="Calibri"/>
              </a:rPr>
              <a:t>- выполняет домашние задания;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39840" y="3410712"/>
            <a:ext cx="4376928" cy="908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defTabSz="175768">
              <a:spcAft>
                <a:spcPts val="140"/>
              </a:spcAft>
              <a:tabLst>
                <a:tab pos="175768" algn="l"/>
              </a:tabLst>
            </a:pPr>
            <a:r>
              <a:rPr lang="ru" sz="1600">
                <a:solidFill>
                  <a:srgbClr val="203864"/>
                </a:solidFill>
                <a:latin typeface="Calibri"/>
              </a:rPr>
              <a:t>-</a:t>
            </a:r>
            <a:r>
              <a:rPr lang="ru" sz="1600">
                <a:latin typeface="Calibri"/>
              </a:rPr>
              <a:t>	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получает оценки;</a:t>
            </a:r>
          </a:p>
          <a:p>
            <a:pPr marL="0" marR="0" indent="0" defTabSz="178816">
              <a:tabLst>
                <a:tab pos="178816" algn="l"/>
              </a:tabLst>
            </a:pPr>
            <a:r>
              <a:rPr lang="ru" sz="1600">
                <a:solidFill>
                  <a:srgbClr val="203864"/>
                </a:solidFill>
                <a:latin typeface="Calibri"/>
              </a:rPr>
              <a:t>-</a:t>
            </a:r>
            <a:r>
              <a:rPr lang="ru" sz="1600">
                <a:latin typeface="Calibri"/>
              </a:rPr>
              <a:t>	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обязательно участвует в независимых диагностиках МЦКО;</a:t>
            </a:r>
          </a:p>
          <a:p>
            <a:pPr marL="0" marR="0" indent="0" defTabSz="175768">
              <a:tabLst>
                <a:tab pos="175768" algn="l"/>
              </a:tabLst>
            </a:pPr>
            <a:r>
              <a:rPr lang="ru" sz="1600">
                <a:solidFill>
                  <a:srgbClr val="203864"/>
                </a:solidFill>
                <a:latin typeface="Calibri"/>
              </a:rPr>
              <a:t>-</a:t>
            </a:r>
            <a:r>
              <a:rPr lang="ru" sz="1600">
                <a:latin typeface="Calibri"/>
              </a:rPr>
              <a:t>	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количество уроков, как у второклассников (5-6).»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61648" y="6528816"/>
            <a:ext cx="448056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600">
                <a:solidFill>
                  <a:srgbClr val="0072BC"/>
                </a:solidFill>
                <a:latin typeface="Arial"/>
              </a:rPr>
              <a:t>7 </a:t>
            </a:r>
            <a:r>
              <a:rPr lang="ru" sz="2000" baseline="30000">
                <a:solidFill>
                  <a:srgbClr val="898989"/>
                </a:solidFill>
                <a:latin typeface="Calibri"/>
              </a:rPr>
              <a:t>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128" y="121920"/>
            <a:ext cx="755904" cy="8778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8432" y="426720"/>
            <a:ext cx="6284976" cy="640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2100" b="1">
                <a:solidFill>
                  <a:srgbClr val="203864"/>
                </a:solidFill>
                <a:latin typeface="Arial"/>
              </a:rPr>
              <a:t>Проект «Эффективная начальная школа»: </a:t>
            </a:r>
            <a:r>
              <a:rPr lang="ru" sz="2100" b="1">
                <a:solidFill>
                  <a:srgbClr val="385723"/>
                </a:solidFill>
                <a:latin typeface="Arial"/>
              </a:rPr>
              <a:t>организационно-методическое обеспечение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856" y="1499616"/>
            <a:ext cx="11393424" cy="48493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6000"/>
              </a:lnSpc>
              <a:spcAft>
                <a:spcPts val="1190"/>
              </a:spcAft>
            </a:pPr>
            <a:r>
              <a:rPr lang="ru" sz="1600">
                <a:solidFill>
                  <a:srgbClr val="203864"/>
                </a:solidFill>
                <a:latin typeface="Calibri"/>
              </a:rPr>
              <a:t>Обучение в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первом полугодии первого года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обучения осуществляется с соблюдением следующих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требований</a:t>
            </a:r>
            <a:r>
              <a:rPr lang="ru" sz="1600">
                <a:solidFill>
                  <a:srgbClr val="203864"/>
                </a:solidFill>
                <a:latin typeface="Calibri"/>
              </a:rPr>
              <a:t>:</a:t>
            </a:r>
          </a:p>
          <a:p>
            <a:pPr marL="0" marR="0" indent="0" defTabSz="175768">
              <a:lnSpc>
                <a:spcPct val="96000"/>
              </a:lnSpc>
              <a:spcAft>
                <a:spcPts val="1190"/>
              </a:spcAft>
              <a:tabLst>
                <a:tab pos="175768" algn="l"/>
              </a:tabLst>
            </a:pPr>
            <a:r>
              <a:rPr lang="ru" sz="1600">
                <a:solidFill>
                  <a:srgbClr val="203864"/>
                </a:solidFill>
                <a:latin typeface="Calibri"/>
              </a:rPr>
              <a:t>-</a:t>
            </a:r>
            <a:r>
              <a:rPr lang="ru" sz="1600">
                <a:latin typeface="Calibri"/>
              </a:rPr>
              <a:t>	</a:t>
            </a:r>
            <a:r>
              <a:rPr lang="ru" sz="1600">
                <a:solidFill>
                  <a:srgbClr val="203864"/>
                </a:solidFill>
                <a:latin typeface="Calibri"/>
              </a:rPr>
              <a:t>учебные занятия проводятся по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5-дневной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учебной неделе и только в первую смену;</a:t>
            </a:r>
          </a:p>
          <a:p>
            <a:pPr marL="0" marR="0" indent="0" defTabSz="175768">
              <a:lnSpc>
                <a:spcPct val="97000"/>
              </a:lnSpc>
              <a:spcAft>
                <a:spcPts val="1190"/>
              </a:spcAft>
              <a:tabLst>
                <a:tab pos="175768" algn="l"/>
              </a:tabLst>
            </a:pPr>
            <a:r>
              <a:rPr lang="ru" sz="1600">
                <a:solidFill>
                  <a:srgbClr val="203864"/>
                </a:solidFill>
                <a:latin typeface="Calibri"/>
              </a:rPr>
              <a:t>-</a:t>
            </a:r>
            <a:r>
              <a:rPr lang="ru" sz="1600">
                <a:latin typeface="Calibri"/>
              </a:rPr>
              <a:t>	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в период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сентябрь-октябрь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по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3 урока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в день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по 35 минут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каждый, в период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с ноября по май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-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4 урока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в день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по 40 минут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каждый,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один раз в неделю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-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5 уроков</a:t>
            </a:r>
            <a:r>
              <a:rPr lang="ru" sz="1600">
                <a:solidFill>
                  <a:srgbClr val="203864"/>
                </a:solidFill>
                <a:latin typeface="Calibri"/>
              </a:rPr>
              <a:t>, за счет урока физической культуры;</a:t>
            </a:r>
          </a:p>
          <a:p>
            <a:pPr marL="0" marR="0" indent="0" defTabSz="175768">
              <a:lnSpc>
                <a:spcPct val="96000"/>
              </a:lnSpc>
              <a:spcAft>
                <a:spcPts val="1190"/>
              </a:spcAft>
              <a:tabLst>
                <a:tab pos="175768" algn="l"/>
              </a:tabLst>
            </a:pPr>
            <a:r>
              <a:rPr lang="ru" sz="1600">
                <a:solidFill>
                  <a:srgbClr val="203864"/>
                </a:solidFill>
                <a:latin typeface="Calibri"/>
              </a:rPr>
              <a:t>-</a:t>
            </a:r>
            <a:r>
              <a:rPr lang="ru" sz="1600">
                <a:latin typeface="Calibri"/>
              </a:rPr>
              <a:t>	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в середине учебного дня организуется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динамическа;</a:t>
            </a:r>
            <a:r>
              <a:rPr lang="ru" sz="1400" b="1">
                <a:solidFill>
                  <a:srgbClr val="FFFFFF"/>
                </a:solidFill>
                <a:latin typeface="Arial"/>
              </a:rPr>
              <a:t>1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пауза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продолжительностью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не менее 40 минут</a:t>
            </a:r>
            <a:r>
              <a:rPr lang="ru" sz="1600">
                <a:solidFill>
                  <a:srgbClr val="203864"/>
                </a:solidFill>
                <a:latin typeface="Calibri"/>
              </a:rPr>
              <a:t>.</a:t>
            </a:r>
          </a:p>
          <a:p>
            <a:pPr marL="0" marR="0" indent="0">
              <a:lnSpc>
                <a:spcPct val="96000"/>
              </a:lnSpc>
              <a:spcAft>
                <a:spcPts val="1190"/>
              </a:spcAft>
            </a:pPr>
            <a:r>
              <a:rPr lang="ru" sz="1600" b="1">
                <a:solidFill>
                  <a:srgbClr val="203864"/>
                </a:solidFill>
                <a:latin typeface="Calibri"/>
              </a:rPr>
              <a:t>Максимально допустимая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образовательная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нагрузка в первом полугодии первого года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обучения составляет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21 час в неделю</a:t>
            </a:r>
            <a:r>
              <a:rPr lang="ru" sz="1600">
                <a:solidFill>
                  <a:srgbClr val="203864"/>
                </a:solidFill>
                <a:latin typeface="Calibri"/>
              </a:rPr>
              <a:t>.</a:t>
            </a:r>
          </a:p>
          <a:p>
            <a:pPr marL="0" marR="0" indent="0">
              <a:lnSpc>
                <a:spcPct val="96000"/>
              </a:lnSpc>
              <a:spcAft>
                <a:spcPts val="1190"/>
              </a:spcAft>
            </a:pPr>
            <a:r>
              <a:rPr lang="ru" sz="1600">
                <a:solidFill>
                  <a:srgbClr val="203864"/>
                </a:solidFill>
                <a:latin typeface="Calibri"/>
              </a:rPr>
              <a:t>Во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втором полугодии первого года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обучения вводится учебный предмет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«Иностранный язык»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в соответствии с учебным планом образовательной организации.</a:t>
            </a:r>
          </a:p>
          <a:p>
            <a:pPr marL="0" marR="0" indent="0">
              <a:lnSpc>
                <a:spcPct val="96000"/>
              </a:lnSpc>
              <a:spcAft>
                <a:spcPts val="1190"/>
              </a:spcAft>
            </a:pPr>
            <a:r>
              <a:rPr lang="ru" sz="1600">
                <a:solidFill>
                  <a:srgbClr val="203864"/>
                </a:solidFill>
                <a:latin typeface="Calibri"/>
              </a:rPr>
              <a:t>Максимально допустимая образовательная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нагрузка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во втором полугодии первого года обучения составляет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23 часа в неделю</a:t>
            </a:r>
            <a:r>
              <a:rPr lang="ru" sz="1600">
                <a:solidFill>
                  <a:srgbClr val="203864"/>
                </a:solidFill>
                <a:latin typeface="Calibri"/>
              </a:rPr>
              <a:t>.</a:t>
            </a:r>
          </a:p>
          <a:p>
            <a:pPr marL="0" marR="0" indent="0">
              <a:lnSpc>
                <a:spcPct val="96000"/>
              </a:lnSpc>
              <a:spcAft>
                <a:spcPts val="1190"/>
              </a:spcAft>
            </a:pPr>
            <a:r>
              <a:rPr lang="ru" sz="1600" b="1">
                <a:solidFill>
                  <a:srgbClr val="203864"/>
                </a:solidFill>
                <a:latin typeface="Calibri"/>
              </a:rPr>
              <a:t>Сроки каникул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определяются в соответствии с календарным учебным графиком образовательной организации.</a:t>
            </a:r>
          </a:p>
          <a:p>
            <a:pPr marL="0" marR="0" indent="0">
              <a:lnSpc>
                <a:spcPct val="96000"/>
              </a:lnSpc>
            </a:pPr>
            <a:r>
              <a:rPr lang="ru" sz="1600" b="1">
                <a:solidFill>
                  <a:srgbClr val="203864"/>
                </a:solidFill>
                <a:latin typeface="Calibri"/>
              </a:rPr>
              <a:t>В первом полугодии первого года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обучения текущий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контроль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и промежуточная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аттестация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освоения основной образовательной программы осуществляются в </a:t>
            </a:r>
            <a:r>
              <a:rPr lang="ru" sz="1600" b="1">
                <a:solidFill>
                  <a:srgbClr val="203864"/>
                </a:solidFill>
                <a:latin typeface="Calibri"/>
              </a:rPr>
              <a:t>безотметочной </a:t>
            </a:r>
            <a:r>
              <a:rPr lang="ru" sz="1600">
                <a:solidFill>
                  <a:srgbClr val="203864"/>
                </a:solidFill>
                <a:latin typeface="Calibri"/>
              </a:rPr>
              <a:t>форме.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61648" y="6525768"/>
            <a:ext cx="448056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1600">
                <a:solidFill>
                  <a:srgbClr val="0072BC"/>
                </a:solidFill>
                <a:latin typeface="Arial"/>
              </a:rPr>
              <a:t>8 </a:t>
            </a:r>
            <a:r>
              <a:rPr lang="ru" sz="2000" baseline="30000">
                <a:solidFill>
                  <a:srgbClr val="898989"/>
                </a:solidFill>
                <a:latin typeface="Calibri"/>
              </a:rPr>
              <a:t>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128" y="121920"/>
            <a:ext cx="755904" cy="877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256" y="1405128"/>
            <a:ext cx="996696" cy="999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1395984"/>
            <a:ext cx="1002792" cy="1002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720" y="1395984"/>
            <a:ext cx="1005840" cy="1002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4376" y="1399032"/>
            <a:ext cx="999744" cy="996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3384" y="1395984"/>
            <a:ext cx="1002792" cy="10027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8432" y="426720"/>
            <a:ext cx="6257544" cy="640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2100" b="1">
                <a:solidFill>
                  <a:srgbClr val="203864"/>
                </a:solidFill>
                <a:latin typeface="Arial"/>
              </a:rPr>
              <a:t>Проект «Эффективная начальная школа»:</a:t>
            </a:r>
          </a:p>
          <a:p>
            <a:pPr marL="0" marR="0" indent="0"/>
            <a:r>
              <a:rPr lang="ru" sz="2100" b="1">
                <a:solidFill>
                  <a:srgbClr val="385723"/>
                </a:solidFill>
                <a:latin typeface="Arial"/>
              </a:rPr>
              <a:t>организация обучения (возможный вариант)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592" y="1408176"/>
            <a:ext cx="1036320" cy="43820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ru" sz="17700" dirty="0">
                <a:solidFill>
                  <a:srgbClr val="4473C4"/>
                </a:solidFill>
                <a:latin typeface="Arial"/>
              </a:rPr>
              <a:t>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5872" y="1639824"/>
            <a:ext cx="326136" cy="478536"/>
          </a:xfrm>
          <a:prstGeom prst="rect">
            <a:avLst/>
          </a:prstGeom>
          <a:solidFill>
            <a:srgbClr val="4473C5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5400" b="1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64040" y="1642872"/>
            <a:ext cx="320040" cy="478536"/>
          </a:xfrm>
          <a:prstGeom prst="rect">
            <a:avLst/>
          </a:prstGeom>
          <a:solidFill>
            <a:srgbClr val="4473C5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ru" sz="5400" b="1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208" y="2294792"/>
            <a:ext cx="1584960" cy="16188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6000"/>
              </a:lnSpc>
            </a:pPr>
            <a:r>
              <a:rPr lang="ru" sz="1800" b="1" dirty="0">
                <a:solidFill>
                  <a:srgbClr val="203864"/>
                </a:solidFill>
                <a:latin typeface="Calibri"/>
              </a:rPr>
              <a:t>Педагогическая диагностика </a:t>
            </a:r>
            <a:r>
              <a:rPr lang="ru" sz="1800" dirty="0">
                <a:solidFill>
                  <a:srgbClr val="203864"/>
                </a:solidFill>
                <a:latin typeface="Calibri"/>
              </a:rPr>
              <a:t>готовности к ускоренному обучению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18944" y="2596896"/>
            <a:ext cx="1496568" cy="15941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ru" sz="1800" dirty="0">
                <a:solidFill>
                  <a:srgbClr val="203864"/>
                </a:solidFill>
                <a:latin typeface="Calibri"/>
              </a:rPr>
              <a:t>Зачисление</a:t>
            </a:r>
          </a:p>
          <a:p>
            <a:pPr marL="0" marR="0" indent="0">
              <a:lnSpc>
                <a:spcPct val="97000"/>
              </a:lnSpc>
            </a:pPr>
            <a:r>
              <a:rPr lang="ru" sz="1800" dirty="0">
                <a:solidFill>
                  <a:srgbClr val="203864"/>
                </a:solidFill>
                <a:latin typeface="Calibri"/>
              </a:rPr>
              <a:t>в 1 класс</a:t>
            </a:r>
          </a:p>
          <a:p>
            <a:pPr marL="0" marR="0" indent="0">
              <a:lnSpc>
                <a:spcPct val="97000"/>
              </a:lnSpc>
            </a:pPr>
            <a:r>
              <a:rPr lang="ru" sz="1800" b="1" dirty="0">
                <a:solidFill>
                  <a:srgbClr val="203864"/>
                </a:solidFill>
                <a:latin typeface="Calibri"/>
              </a:rPr>
              <a:t>и перевод во 2 </a:t>
            </a:r>
            <a:r>
              <a:rPr lang="ru" sz="1800" b="1" dirty="0" smtClean="0">
                <a:solidFill>
                  <a:srgbClr val="203864"/>
                </a:solidFill>
                <a:latin typeface="Calibri"/>
              </a:rPr>
              <a:t>класс</a:t>
            </a:r>
            <a:endParaRPr lang="ru" sz="1800" b="1" dirty="0">
              <a:solidFill>
                <a:srgbClr val="203864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5152" y="2596896"/>
            <a:ext cx="1234440" cy="15575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ru" sz="1800">
                <a:solidFill>
                  <a:srgbClr val="203864"/>
                </a:solidFill>
                <a:latin typeface="Calibri"/>
              </a:rPr>
              <a:t>Освоение на 1 году обучения </a:t>
            </a:r>
            <a:r>
              <a:rPr lang="ru" sz="1800" b="1">
                <a:solidFill>
                  <a:srgbClr val="203864"/>
                </a:solidFill>
                <a:latin typeface="Calibri"/>
              </a:rPr>
              <a:t>содержания программы 1 и 2 класса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75120" y="2599944"/>
            <a:ext cx="1539240" cy="2103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ru" sz="1800">
                <a:solidFill>
                  <a:srgbClr val="203864"/>
                </a:solidFill>
                <a:latin typeface="Calibri"/>
              </a:rPr>
              <a:t>Проведение диагностики по итогам 1 года обучения </a:t>
            </a:r>
            <a:r>
              <a:rPr lang="ru" sz="1800" b="1">
                <a:solidFill>
                  <a:srgbClr val="203864"/>
                </a:solidFill>
                <a:latin typeface="Calibri"/>
              </a:rPr>
              <a:t>для перевода к освоению программы 3 класса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83752" y="2593848"/>
            <a:ext cx="1234440" cy="15575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ru" sz="1800">
                <a:solidFill>
                  <a:srgbClr val="203864"/>
                </a:solidFill>
                <a:latin typeface="Calibri"/>
              </a:rPr>
              <a:t>Освоение на 2 году обучения </a:t>
            </a:r>
            <a:r>
              <a:rPr lang="ru" sz="1800" b="1">
                <a:solidFill>
                  <a:srgbClr val="203864"/>
                </a:solidFill>
                <a:latin typeface="Calibri"/>
              </a:rPr>
              <a:t>содержания программы 3 класса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814304" y="2615184"/>
            <a:ext cx="1243584" cy="15575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ru" sz="1800">
                <a:solidFill>
                  <a:srgbClr val="203864"/>
                </a:solidFill>
                <a:latin typeface="Calibri"/>
              </a:rPr>
              <a:t>Освоение на 3 году обучения </a:t>
            </a:r>
            <a:r>
              <a:rPr lang="ru" sz="1800" b="1">
                <a:solidFill>
                  <a:srgbClr val="203864"/>
                </a:solidFill>
                <a:latin typeface="Calibri"/>
              </a:rPr>
              <a:t>содержания программы 4 класса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391144" y="5437632"/>
            <a:ext cx="3718560" cy="10363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7000"/>
              </a:lnSpc>
            </a:pPr>
            <a:r>
              <a:rPr lang="ru" sz="1800">
                <a:solidFill>
                  <a:srgbClr val="385723"/>
                </a:solidFill>
                <a:latin typeface="Calibri"/>
              </a:rPr>
              <a:t>Возможность перейти к повторному освоению </a:t>
            </a:r>
            <a:r>
              <a:rPr lang="ru" sz="1800" b="1">
                <a:solidFill>
                  <a:srgbClr val="385723"/>
                </a:solidFill>
                <a:latin typeface="Calibri"/>
              </a:rPr>
              <a:t>содержания программы 2 класса на 2 году обучения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91144" y="6452616"/>
            <a:ext cx="3718560" cy="3078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>
              <a:lnSpc>
                <a:spcPct val="118000"/>
              </a:lnSpc>
            </a:pPr>
            <a:r>
              <a:rPr lang="ru" sz="1600">
                <a:solidFill>
                  <a:srgbClr val="0072BC"/>
                </a:solidFill>
                <a:latin typeface="Arial"/>
              </a:rPr>
              <a:t>13 </a:t>
            </a:r>
            <a:r>
              <a:rPr lang="ru" sz="1200">
                <a:solidFill>
                  <a:srgbClr val="898989"/>
                </a:solidFill>
                <a:latin typeface="Calibri"/>
              </a:rPr>
              <a:t>1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35" y="1331932"/>
            <a:ext cx="993734" cy="9998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7685" y="2703513"/>
            <a:ext cx="1176630" cy="14509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0085" y="2855913"/>
            <a:ext cx="1176630" cy="14509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356088"/>
            <a:ext cx="10735408" cy="60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526</Words>
  <Application>Microsoft Office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Эффективная начальная школа_25.01.22_Ладилова Н.А.</dc:title>
  <dc:subject/>
  <dc:creator>Элла Федосеенко</dc:creator>
  <cp:keywords/>
  <cp:lastModifiedBy>Элла</cp:lastModifiedBy>
  <cp:revision>5</cp:revision>
  <dcterms:modified xsi:type="dcterms:W3CDTF">2022-04-16T21:56:42Z</dcterms:modified>
</cp:coreProperties>
</file>