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303" r:id="rId6"/>
    <p:sldId id="267" r:id="rId7"/>
    <p:sldId id="266" r:id="rId8"/>
    <p:sldId id="268" r:id="rId9"/>
    <p:sldId id="269" r:id="rId10"/>
    <p:sldId id="273" r:id="rId11"/>
    <p:sldId id="264" r:id="rId12"/>
    <p:sldId id="265" r:id="rId13"/>
    <p:sldId id="275" r:id="rId14"/>
    <p:sldId id="274" r:id="rId15"/>
    <p:sldId id="270" r:id="rId16"/>
    <p:sldId id="271" r:id="rId17"/>
    <p:sldId id="272" r:id="rId18"/>
    <p:sldId id="260" r:id="rId19"/>
    <p:sldId id="261" r:id="rId20"/>
    <p:sldId id="277" r:id="rId21"/>
    <p:sldId id="276" r:id="rId22"/>
    <p:sldId id="278" r:id="rId23"/>
    <p:sldId id="279" r:id="rId24"/>
    <p:sldId id="280" r:id="rId25"/>
    <p:sldId id="281" r:id="rId26"/>
    <p:sldId id="283" r:id="rId27"/>
    <p:sldId id="285" r:id="rId28"/>
    <p:sldId id="286" r:id="rId29"/>
    <p:sldId id="301" r:id="rId30"/>
    <p:sldId id="302" r:id="rId31"/>
    <p:sldId id="287" r:id="rId32"/>
    <p:sldId id="293" r:id="rId33"/>
    <p:sldId id="289" r:id="rId34"/>
    <p:sldId id="291" r:id="rId35"/>
    <p:sldId id="288" r:id="rId36"/>
    <p:sldId id="294" r:id="rId37"/>
    <p:sldId id="295" r:id="rId38"/>
    <p:sldId id="296" r:id="rId39"/>
    <p:sldId id="298" r:id="rId40"/>
    <p:sldId id="299" r:id="rId41"/>
    <p:sldId id="30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B7426-BF12-4CDD-9399-B3C22AA735B9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ADF84-6CBE-4AB1-8483-668146598F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ADF84-6CBE-4AB1-8483-668146598F7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D3790-8AB0-4A3A-B128-B1F593A7243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50FD-623C-45BA-B900-080BE5379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myshared.ru/9/926157/slide_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88640"/>
            <a:ext cx="7700392" cy="122413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</a:rPr>
              <a:t/>
            </a:r>
            <a:br>
              <a:rPr lang="ru-RU" sz="2200" b="1" i="1" dirty="0" smtClean="0">
                <a:solidFill>
                  <a:srgbClr val="002060"/>
                </a:solidFill>
              </a:rPr>
            </a:br>
            <a:r>
              <a:rPr lang="ru-RU" sz="2200" b="1" i="1" dirty="0" smtClean="0">
                <a:solidFill>
                  <a:srgbClr val="FF0000"/>
                </a:solidFill>
              </a:rPr>
              <a:t>    </a:t>
            </a:r>
            <a:br>
              <a:rPr lang="ru-RU" sz="2200" b="1" i="1" dirty="0" smtClean="0">
                <a:solidFill>
                  <a:srgbClr val="FF000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Муниципальное бюджетное образовательное </a:t>
            </a:r>
            <a:br>
              <a:rPr lang="ru-RU" sz="2000" b="1" i="1" dirty="0" smtClean="0">
                <a:solidFill>
                  <a:srgbClr val="0070C0"/>
                </a:solidFill>
              </a:rPr>
            </a:br>
            <a:r>
              <a:rPr lang="ru-RU" sz="2000" b="1" i="1" dirty="0" smtClean="0">
                <a:solidFill>
                  <a:srgbClr val="0070C0"/>
                </a:solidFill>
              </a:rPr>
              <a:t>учреждение «Гимназия № 2» имени М. Грачева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1700808"/>
            <a:ext cx="5824736" cy="1224136"/>
          </a:xfr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Формирование экологической культуры дошкольников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4797152"/>
            <a:ext cx="2515216" cy="830997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</a:rPr>
              <a:t>Подготовила:</a:t>
            </a:r>
          </a:p>
          <a:p>
            <a:r>
              <a:rPr lang="ru-RU" sz="1600" b="1" i="1" dirty="0" err="1" smtClean="0">
                <a:solidFill>
                  <a:schemeClr val="tx2"/>
                </a:solidFill>
              </a:rPr>
              <a:t>воспитательМишкина</a:t>
            </a:r>
            <a:r>
              <a:rPr lang="ru-RU" sz="1600" b="1" i="1" dirty="0" smtClean="0">
                <a:solidFill>
                  <a:schemeClr val="tx2"/>
                </a:solidFill>
              </a:rPr>
              <a:t> Е.М.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92661" y="6093296"/>
            <a:ext cx="118654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Балашиха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laycast.ru/uploads/2016/06/05/1888997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51787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playcast.ru/uploads/2016/05/27/1879289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img-fotki.yandex.ru/get/9764/155295907.536/0_fb1bc_176dfdcc_ori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06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img1.liveinternet.ru/images/attach/c/5/123/404/123404571_0_843e6_9276467e_XLgifjpg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www.playcast.ru/uploads/2016/12/02/2073287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5292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animashki2010.ucoz.ru/_ph/18/2/67448525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neizvestniy-geniy.ru/images/works/photo/2012/01/512667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tverlife.ru/upload/iblock/a79/a79929a82f3b6a749269e3d64306d3d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2067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3456384" cy="216024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>
                <a:solidFill>
                  <a:srgbClr val="FF0000"/>
                </a:solidFill>
              </a:rPr>
              <a:t>Природа </a:t>
            </a:r>
            <a:r>
              <a:rPr lang="ru-RU" sz="2800" b="1" i="1" dirty="0" smtClean="0">
                <a:solidFill>
                  <a:srgbClr val="FF0000"/>
                </a:solidFill>
              </a:rPr>
              <a:t>   и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       ребенок»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8434" name="Picture 2" descr="http://school22-tmn.ru/uploads/posts/2016-09/1475120108_ek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31640" y="-148729"/>
            <a:ext cx="8765620" cy="70067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ttps://ds03.infourok.ru/uploads/ex/0d55/00000d54-7a1bd8fd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ultik.am/wp-content/uploads/2016/03/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61737" cy="6192688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3808" y="692696"/>
            <a:ext cx="5915000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Все хорошее в людях из детства!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Как истоки добра пробудить?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Прикоснуться к природе всем сердцем: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Удивиться, узнать, полюбить!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Мы хотим, чтоб земля расцветала,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И росли, как цветы, малыши,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Чтоб для них экология и природа стала</a:t>
            </a:r>
          </a:p>
          <a:p>
            <a:pPr>
              <a:lnSpc>
                <a:spcPct val="120000"/>
              </a:lnSpc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Не наукой, а частью души!</a:t>
            </a:r>
          </a:p>
          <a:p>
            <a:pPr algn="r">
              <a:buNone/>
            </a:pPr>
            <a:r>
              <a:rPr lang="ru-RU" sz="3400" i="1" dirty="0">
                <a:solidFill>
                  <a:srgbClr val="FF0000"/>
                </a:solidFill>
              </a:rPr>
              <a:t>(А. В. Смирнова)</a:t>
            </a:r>
            <a:endParaRPr lang="ru-RU" sz="3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pt4web.ru/images/1402/38598/640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8640961" cy="63367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5517232"/>
            <a:ext cx="4186808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1100" dirty="0"/>
              <a:t>Особую роль природы в развитии познания подчеркивал </a:t>
            </a:r>
            <a:r>
              <a:rPr lang="ru-RU" sz="1100" dirty="0" smtClean="0"/>
              <a:t>   К</a:t>
            </a:r>
            <a:r>
              <a:rPr lang="ru-RU" sz="1100" dirty="0"/>
              <a:t>. Д. Ушинский. Он считал логику природы самой доступной, наглядной и полезной для ребенка.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s.myshared.ru/5/408759/sl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ages.myshared.ru/5/340776/slide_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068960"/>
            <a:ext cx="6984776" cy="1224136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sz="1600" dirty="0"/>
              <a:t>Дошкольный возраст – самоценный этап в развитии экологической культуры человека. В этот период закладываются основы личности, в том числе позитивное отношение к природе, окружающему миру.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900igr.net/datas/doshkolnoe-obrazovanie/Ekologicheskaja-kultura-doshkolnikov/0017-017-Model-ekologicheskogo-vospitanija-doshkolni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free-war.net/uploads/posts/2010-09/1283767158_ff4jrpv9cdisxq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8757727" cy="64087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149817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 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4900" b="1" i="1" dirty="0" smtClean="0">
                <a:solidFill>
                  <a:srgbClr val="C00000"/>
                </a:solidFill>
              </a:rPr>
              <a:t>«</a:t>
            </a:r>
            <a:r>
              <a:rPr lang="ru-RU" sz="4900" b="1" i="1" dirty="0">
                <a:solidFill>
                  <a:srgbClr val="C00000"/>
                </a:solidFill>
              </a:rPr>
              <a:t>Экологический  серпантин»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492896"/>
            <a:ext cx="6059016" cy="3240360"/>
          </a:xfrm>
        </p:spPr>
        <p:txBody>
          <a:bodyPr>
            <a:normAutofit/>
          </a:bodyPr>
          <a:lstStyle/>
          <a:p>
            <a:r>
              <a:rPr lang="ru-RU" b="1" dirty="0"/>
              <a:t>1.Что подразумевается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под </a:t>
            </a:r>
            <a:r>
              <a:rPr lang="ru-RU" b="1" dirty="0"/>
              <a:t>экологическим воспитанием дошкольников?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556792"/>
            <a:ext cx="5544616" cy="489654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/>
                <a:ea typeface="Calibri"/>
              </a:rPr>
              <a:t>– воспитание гуманного отношения к природе (нравственное воспитание);</a:t>
            </a:r>
            <a:br>
              <a:rPr lang="ru-RU" sz="1800" b="1" dirty="0" smtClean="0">
                <a:latin typeface="Times New Roman"/>
                <a:ea typeface="Calibri"/>
              </a:rPr>
            </a:br>
            <a:r>
              <a:rPr lang="ru-RU" sz="1800" b="1" dirty="0" smtClean="0">
                <a:latin typeface="Times New Roman"/>
                <a:ea typeface="Calibri"/>
              </a:rPr>
              <a:t>– формирование системы экологических знаний и представлений (интеллектуальное развитие);</a:t>
            </a:r>
            <a:br>
              <a:rPr lang="ru-RU" sz="1800" b="1" dirty="0" smtClean="0">
                <a:latin typeface="Times New Roman"/>
                <a:ea typeface="Calibri"/>
              </a:rPr>
            </a:br>
            <a:r>
              <a:rPr lang="ru-RU" sz="1800" b="1" dirty="0" smtClean="0">
                <a:latin typeface="Times New Roman"/>
                <a:ea typeface="Calibri"/>
              </a:rPr>
              <a:t>– развитие эстетических чувств (умения увидеть и прочувствовать красоту природы, восхититься ею, желания сохранить её);</a:t>
            </a:r>
            <a:br>
              <a:rPr lang="ru-RU" sz="1800" b="1" dirty="0" smtClean="0">
                <a:latin typeface="Times New Roman"/>
                <a:ea typeface="Calibri"/>
              </a:rPr>
            </a:br>
            <a:r>
              <a:rPr lang="ru-RU" sz="1800" b="1" dirty="0" smtClean="0">
                <a:latin typeface="Times New Roman"/>
                <a:ea typeface="Calibri"/>
              </a:rPr>
              <a:t>– участие детей в посильной для них деятельности по уходу за растениями и животными, по охране и защите природы;</a:t>
            </a:r>
            <a:br>
              <a:rPr lang="ru-RU" sz="1800" b="1" dirty="0" smtClean="0">
                <a:latin typeface="Times New Roman"/>
                <a:ea typeface="Calibri"/>
              </a:rPr>
            </a:br>
            <a:r>
              <a:rPr lang="ru-RU" sz="1800" b="1" dirty="0" smtClean="0">
                <a:latin typeface="Times New Roman"/>
                <a:ea typeface="Calibri"/>
              </a:rPr>
              <a:t>– экологическое воспитание – это система, направленная на формирование, начал экологической культуры и развитие экологической культуры у детей и взрослых; </a:t>
            </a:r>
            <a:br>
              <a:rPr lang="ru-RU" sz="1800" b="1" dirty="0" smtClean="0">
                <a:latin typeface="Times New Roman"/>
                <a:ea typeface="Calibri"/>
              </a:rPr>
            </a:br>
            <a:r>
              <a:rPr lang="ru-RU" sz="1800" b="1" dirty="0" smtClean="0">
                <a:latin typeface="Times New Roman"/>
                <a:ea typeface="Calibri"/>
              </a:rPr>
              <a:t>– система экологического воспитания – это создание условий, определенное содержание, методы и формы работы с детьми и родителями.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492896"/>
            <a:ext cx="6059016" cy="324036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2. </a:t>
            </a:r>
            <a:r>
              <a:rPr lang="ru-RU" b="1" dirty="0"/>
              <a:t>Почему на ваш взгляд, экологическое воспитание необходимо начинать с дошкольного возраста?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988840"/>
            <a:ext cx="5472608" cy="486916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Дошкольный возраст – наиболее благоприятный период экологического воспитания. Именно в этом возрасте накапливаются яркие, образные эмоциональные впечатления, первые природоведческие представления, закладывается фундамент правильного отношения к окружающему миру и ценностной ориентации в нем. Любовь к природе, сознательное, бережное и заинтересованное отношение к ней каждого человека должны воспитываться с раннего детства в семье и детском саде.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492896"/>
            <a:ext cx="6059016" cy="32403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3.Какова роль педагога </a:t>
            </a:r>
            <a:b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b="1" dirty="0" smtClean="0">
                <a:solidFill>
                  <a:srgbClr val="000000"/>
                </a:solidFill>
                <a:latin typeface="Times New Roman"/>
                <a:ea typeface="Calibri"/>
              </a:rPr>
              <a:t>в экологическом воспитании дошкольника?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ieciacar.zzz.com.ua/dedjuklu/img367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100" u="sng" dirty="0" smtClean="0"/>
              <a:t/>
            </a:r>
            <a:br>
              <a:rPr lang="ru-RU" sz="3100" u="sng" dirty="0" smtClean="0"/>
            </a:br>
            <a:r>
              <a:rPr lang="ru-RU" sz="3100" u="sng" dirty="0"/>
              <a:t/>
            </a:r>
            <a:br>
              <a:rPr lang="ru-RU" sz="3100" u="sng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2780928"/>
            <a:ext cx="6779096" cy="3816424"/>
          </a:xfrm>
          <a:ln>
            <a:solidFill>
              <a:schemeClr val="bg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000" b="1" i="1" u="sng" dirty="0" smtClean="0"/>
              <a:t>Цель:</a:t>
            </a:r>
            <a:r>
              <a:rPr lang="ru-RU" sz="2000" dirty="0" smtClean="0"/>
              <a:t> </a:t>
            </a:r>
            <a:r>
              <a:rPr lang="ru-RU" sz="2000" b="1" dirty="0" smtClean="0"/>
              <a:t>Совершенствование</a:t>
            </a:r>
            <a:r>
              <a:rPr lang="ru-RU" sz="2000" dirty="0" smtClean="0"/>
              <a:t> работы в детском саду по формированию у дошкольников основ </a:t>
            </a:r>
            <a:r>
              <a:rPr lang="ru-RU" sz="2000" b="1" dirty="0" smtClean="0"/>
              <a:t>экологической культуры</a:t>
            </a:r>
            <a:r>
              <a:rPr lang="ru-RU" sz="2000" dirty="0" smtClean="0"/>
              <a:t>.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b="1" i="1" u="sng" dirty="0"/>
              <a:t>Задачи:</a:t>
            </a:r>
          </a:p>
          <a:p>
            <a:pPr>
              <a:buNone/>
            </a:pPr>
            <a:r>
              <a:rPr lang="ru-RU" sz="2000" dirty="0"/>
              <a:t>1. Систематизировать работу по </a:t>
            </a:r>
            <a:r>
              <a:rPr lang="ru-RU" sz="2000" b="1" dirty="0"/>
              <a:t>экологическому воспитанию</a:t>
            </a:r>
            <a:r>
              <a:rPr lang="ru-RU" sz="2000" dirty="0"/>
              <a:t>.</a:t>
            </a:r>
          </a:p>
          <a:p>
            <a:pPr>
              <a:buNone/>
            </a:pPr>
            <a:r>
              <a:rPr lang="ru-RU" sz="2000" dirty="0"/>
              <a:t>2. Укрепить усвоение детьми элементарных норм поведения по отношению к живой природе.</a:t>
            </a:r>
          </a:p>
          <a:p>
            <a:pPr>
              <a:buNone/>
            </a:pPr>
            <a:r>
              <a:rPr lang="ru-RU" sz="2000" dirty="0"/>
              <a:t>3. Развить творческий потенциал </a:t>
            </a:r>
            <a:r>
              <a:rPr lang="ru-RU" sz="2000" b="1" dirty="0"/>
              <a:t>педагогов и родителей</a:t>
            </a:r>
            <a:r>
              <a:rPr lang="ru-RU" sz="2000" dirty="0"/>
              <a:t>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204864"/>
            <a:ext cx="5400600" cy="3888432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Экологическое воспитание дошкольников должен осуществлять педагог, который сам владеет знаниями в области экологии, сам любит природу и заботится о ней. Он преподносит комплекс экологических знаний в доступной, увлекательной форме на основе принципа развивающего обучения и направленного на развитие личности ребенка. Учитывает интерес и возрастные особенности. </a:t>
            </a: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492896"/>
            <a:ext cx="6059016" cy="3240360"/>
          </a:xfrm>
        </p:spPr>
        <p:txBody>
          <a:bodyPr>
            <a:normAutofit/>
          </a:bodyPr>
          <a:lstStyle/>
          <a:p>
            <a:r>
              <a:rPr lang="ru-RU" b="1" dirty="0" smtClean="0"/>
              <a:t>4.В </a:t>
            </a:r>
            <a:r>
              <a:rPr lang="ru-RU" b="1" dirty="0"/>
              <a:t>каких видах деятельности детей возможно закрепление экологических знаний?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268760"/>
            <a:ext cx="6912768" cy="55892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сюжетно-ролевая игра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, отражающая различные события в природе или деятельность взрослых;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практическая деятельность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по созданию или поддержанию условий для живых объектов в зеленой зоне детского сада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(труд в природе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), а также деятельность по восстановлению предметов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(починка игрушек, книг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);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детское творчество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на основе впечатлений от природы или деятельности людей в природе;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общение с природой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, контакт с объектами растительного и животного мира;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 экспериментирование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: практическая познавательная деятельность с объектами природы;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речевая деятельность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(вопросы, сообщения, участие в беседе, диалоге); обмен информацией, впечатлениями, уточнение представлений о природе с помощью слова;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наблюдение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 (самостоятельная познавательная деятельность), обеспечивающее получение информации о природе и деятельности людей в природе;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просмотр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книг, картин, телепередач природоведческого содержания деятельность, способствующая получению новых и уточнению имеющихся представлений о природе;</a:t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– 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/>
                <a:ea typeface="Calibri"/>
              </a:rPr>
              <a:t>проектная деятельность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204864"/>
            <a:ext cx="6059016" cy="3528392"/>
          </a:xfrm>
        </p:spPr>
        <p:txBody>
          <a:bodyPr>
            <a:normAutofit/>
          </a:bodyPr>
          <a:lstStyle/>
          <a:p>
            <a:r>
              <a:rPr lang="ru-RU" b="1" dirty="0" smtClean="0"/>
              <a:t>5.Хочу </a:t>
            </a:r>
            <a:r>
              <a:rPr lang="ru-RU" b="1" dirty="0"/>
              <a:t>всё знать!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204864"/>
            <a:ext cx="6059016" cy="3528392"/>
          </a:xfrm>
        </p:spPr>
        <p:txBody>
          <a:bodyPr>
            <a:normAutofit/>
          </a:bodyPr>
          <a:lstStyle/>
          <a:p>
            <a:r>
              <a:rPr lang="ru-RU" b="1" dirty="0" smtClean="0"/>
              <a:t>6. </a:t>
            </a:r>
            <a:r>
              <a:rPr lang="ru-RU" b="1" dirty="0"/>
              <a:t>«Бюро погоды»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772816"/>
            <a:ext cx="6408712" cy="508518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Обилие снега в январе – это к…….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Поздний расцвет рябины – это к…….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Обильная роса на траве – это к…….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Синичка с утра начинает пищать –это к…. 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Клевер складывает листочки –это к…….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Много ягод –это к…….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Лягушки квакают –это к…….</a:t>
            </a:r>
            <a:b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Calibri"/>
              </a:rPr>
              <a:t>Если молния сверкает раннею весною, а грома не слышно –это к…….</a:t>
            </a:r>
            <a:endParaRPr lang="ru-RU" sz="4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844824"/>
            <a:ext cx="6059016" cy="3888432"/>
          </a:xfrm>
        </p:spPr>
        <p:txBody>
          <a:bodyPr>
            <a:normAutofit/>
          </a:bodyPr>
          <a:lstStyle/>
          <a:p>
            <a:r>
              <a:rPr lang="ru-RU" b="1" dirty="0" smtClean="0"/>
              <a:t>7. </a:t>
            </a:r>
            <a:r>
              <a:rPr lang="ru-RU" b="1" dirty="0"/>
              <a:t>Решение педагогических ситуаций.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988840"/>
            <a:ext cx="6408712" cy="4680520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1. Юля шла домой из детского сада через парк, засаженный кустами смородины, и громко рассказывала маме, как они всей группой поливали их здесь. Но мать была занята собственными мыслями.</a:t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— Почему ты меня не слушаешь? — спросила Юля и вырвала руку.</a:t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— Это еще что за капризы?! — вспыхнула мать и, сломав молодую ветку смородины, хлестнула ею девочку. А потом зло бросила: </a:t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— Кому нужны твои хлопоты, это же просто детская игра! Без тебя хватит охранников природы.         </a:t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Какие негативные последствия могут быть у поступка матери?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creens-hd.ru/img/articles/Jun/09/862f288aac44eaec71b64168741835a0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381328"/>
          </a:xfrm>
          <a:prstGeom prst="rect">
            <a:avLst/>
          </a:prstGeom>
          <a:noFill/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635896" y="2276872"/>
            <a:ext cx="5328592" cy="4176464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2. На участке детского сада девочки играют в магазин и пополняют ассортимент «продуктов», обрывая растения: стручки желтой акации - «бобы», головки ромашки – «конфеты» и т. д. Подошла Светлана Петровна и похвалила: «Молодцы! Хорошо придумали! »</a:t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/>
            </a:r>
            <a:b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/>
                <a:ea typeface="Calibri"/>
              </a:rPr>
              <a:t>Назовите ошибки воспитателя.                  Как бы вы поступили в данной ситуации?</a:t>
            </a:r>
            <a:endParaRPr lang="ru-RU" sz="4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city-smart.ru/spaw2/uploads/images/smart-c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9814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4824536" cy="2736304"/>
          </a:xfr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000" dirty="0"/>
              <a:t>Воспитание заботливого отношения к окружающей природной среде у детей раннего возраста закладывается в семье и продолжает формироваться в дошкольные годы в детском саду. В «Программе   от рождения до школы» воспитание у дошкольников любви и бережного отношения к природе предусмотрено особым разделом.</a:t>
            </a:r>
            <a:endParaRPr lang="ru-RU" sz="10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ieciacar.zzz.com.ua/dedjuklu/img367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51520" y="1916832"/>
            <a:ext cx="6984776" cy="4680520"/>
          </a:xfrm>
          <a:ln>
            <a:solidFill>
              <a:schemeClr val="bg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r>
              <a:rPr lang="ru-RU" sz="2000" dirty="0"/>
              <a:t>На современном этапе развития общества возрастает значимость экологически воспитанной личности, что предполагает формирование экологической культуры уже с дошкольного возраста.</a:t>
            </a:r>
          </a:p>
          <a:p>
            <a:pPr algn="just"/>
            <a:r>
              <a:rPr lang="ru-RU" sz="2000" dirty="0"/>
              <a:t>В теории дошкольной педагогики складывается системный подход к решению проблем формирования экологической культуры дошкольников, разрабатываются содержание и технологии.</a:t>
            </a:r>
          </a:p>
          <a:p>
            <a:pPr algn="just"/>
            <a:r>
              <a:rPr lang="ru-RU" sz="2000" dirty="0"/>
              <a:t>Именно в дошкольном возрасте закладываются этические принципы отношения к природе. Целью экологического образования дошкольников является воспитание экологической культуры, т.е. выработка навыков гуманно действенного и эмоционально-чувственного взаимодействия с природными объектами; понимание детьми элементарных взаимосвязей, существующих в природе, и особенностей взаимодействия человека с ней.</a:t>
            </a:r>
          </a:p>
          <a:p>
            <a:pPr algn="just"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ieciacar.zzz.com.ua/dedjuklu/img367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251520" y="1916832"/>
            <a:ext cx="6984776" cy="4680520"/>
          </a:xfrm>
          <a:ln>
            <a:solidFill>
              <a:schemeClr val="bg1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2000" dirty="0"/>
              <a:t>В дошкольном возрасте дети наблюдают явления природы. Они умеют устанавливать причинно-следственные связи между природными явлениями. Дети углубляют и конкретизируют представления об условиях жизни растений и животных; о том, что человек – часть природы. Дети должны вести себя так, чтобы не нанести вред природе и своему организму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Дошкольники расширяют и уточняют представления о растениях (деревья, кустарники, травянистые растения; растения леса, луга, сада; лесные ягоды, грибы, комнатные растения). Они знакомятся с некоторыми способами вегетативного размножения комнатных растений: черенками, листьями, усами.</a:t>
            </a:r>
          </a:p>
          <a:p>
            <a:r>
              <a:rPr lang="ru-RU" sz="2000" dirty="0"/>
              <a:t>В экологическом образовании дети учатся устанавливать связи между состоянием растения и условиями окружающей среды, выявлять причины происходящих изменений (листья высохли – недостаточно воды; листья бледнеют – не хватает света; растение слабое, растет медленно – не хватает питательных веществ) .</a:t>
            </a:r>
          </a:p>
          <a:p>
            <a:r>
              <a:rPr lang="ru-RU" sz="2000" dirty="0"/>
              <a:t>В дошкольном возрасте дети знакомятся с дикими животными и их повадками. Они учатся называть некоторых животных, обитающих в близлежащей климатической зоне, нашей стране и других странах. У дошкольников должны быть сформированы представления о том, что в природе нет вредных особей. Все существующие живые организмы нужны для поддержания природного равновесия.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moe-lipetsk.ru/image/news/273738_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59766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492896"/>
            <a:ext cx="3600400" cy="1786210"/>
          </a:xfrm>
          <a:noFill/>
          <a:effectLst>
            <a:outerShdw blurRad="40000" dist="23000" dir="5400000" rotWithShape="0">
              <a:srgbClr val="000000">
                <a:alpha val="35000"/>
              </a:srgbClr>
            </a:outerShdw>
            <a:softEdge rad="317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ВСЕМ СПАСИБО </a:t>
            </a:r>
            <a:br>
              <a:rPr lang="ru-RU" sz="2800" b="1" dirty="0" smtClean="0"/>
            </a:br>
            <a:r>
              <a:rPr lang="ru-RU" sz="2800" b="1" dirty="0" smtClean="0"/>
              <a:t>ЗА ВНИМАНИЕ!</a:t>
            </a:r>
            <a:endParaRPr lang="ru-RU" sz="2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-fotki.yandex.ru/get/6002/160997575.55/0_118215_76bfc484_ori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48464" cy="83255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832648" cy="252028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/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Почему      экологическое </a:t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воспитание     необходимо </a:t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начинать с дошкольного возраста?</a:t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 Релаксация</a:t>
            </a:r>
            <a:r>
              <a:rPr lang="ru-RU" sz="2200" b="1" dirty="0" smtClean="0">
                <a:solidFill>
                  <a:schemeClr val="bg1"/>
                </a:solidFill>
              </a:rPr>
              <a:t>. </a:t>
            </a:r>
            <a:br>
              <a:rPr lang="ru-RU" sz="2200" b="1" dirty="0" smtClean="0">
                <a:solidFill>
                  <a:schemeClr val="bg1"/>
                </a:solidFill>
              </a:rPr>
            </a:br>
            <a:r>
              <a:rPr lang="ru-RU" sz="2200" b="1" dirty="0" smtClean="0">
                <a:solidFill>
                  <a:schemeClr val="bg1"/>
                </a:solidFill>
              </a:rPr>
              <a:t>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beesona.ru/upload/216/7bfd1469b4ccfea10bb854d745fe741b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858930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s002.radikal.ru/i197/1112/44/692c5b6216e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bestanimation.ru/_ph/25/2/963332830.gif?1490126188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1296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file.mobilmusic.ru/86/69/79/55858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12968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681</Words>
  <Application>Microsoft Office PowerPoint</Application>
  <PresentationFormat>Экран (4:3)</PresentationFormat>
  <Paragraphs>50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      Муниципальное бюджетное образовательное  учреждение «Гимназия № 2» имени М. Грачева</vt:lpstr>
      <vt:lpstr>Презентация PowerPoint</vt:lpstr>
      <vt:lpstr>   </vt:lpstr>
      <vt:lpstr>Презентация PowerPoint</vt:lpstr>
      <vt:lpstr>  Почему      экологическое  воспитание     необходимо  начинать с дошкольного возраста?  Релаксация.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«Природа    и        ребенок» </vt:lpstr>
      <vt:lpstr>Презентация PowerPoint</vt:lpstr>
      <vt:lpstr>Особую роль природы в развитии познания подчеркивал    К. Д. Ушинский. Он считал логику природы самой доступной, наглядной и полезной для ребенка.</vt:lpstr>
      <vt:lpstr>Презентация PowerPoint</vt:lpstr>
      <vt:lpstr>Дошкольный возраст – самоценный этап в развитии экологической культуры человека. В этот период закладываются основы личности, в том числе позитивное отношение к природе, окружающему миру.</vt:lpstr>
      <vt:lpstr>Презентация PowerPoint</vt:lpstr>
      <vt:lpstr>  «Экологический  серпантин»</vt:lpstr>
      <vt:lpstr>1.Что подразумевается  под экологическим воспитанием дошкольников?</vt:lpstr>
      <vt:lpstr>– воспитание гуманного отношения к природе (нравственное воспитание); – формирование системы экологических знаний и представлений (интеллектуальное развитие); – развитие эстетических чувств (умения увидеть и прочувствовать красоту природы, восхититься ею, желания сохранить её); – участие детей в посильной для них деятельности по уходу за растениями и животными, по охране и защите природы; – экологическое воспитание – это система, направленная на формирование, начал экологической культуры и развитие экологической культуры у детей и взрослых;  – система экологического воспитания – это создание условий, определенное содержание, методы и формы работы с детьми и родителями.</vt:lpstr>
      <vt:lpstr>2. Почему на ваш взгляд, экологическое воспитание необходимо начинать с дошкольного возраста?</vt:lpstr>
      <vt:lpstr>Дошкольный возраст – наиболее благоприятный период экологического воспитания. Именно в этом возрасте накапливаются яркие, образные эмоциональные впечатления, первые природоведческие представления, закладывается фундамент правильного отношения к окружающему миру и ценностной ориентации в нем. Любовь к природе, сознательное, бережное и заинтересованное отношение к ней каждого человека должны воспитываться с раннего детства в семье и детском саде.  </vt:lpstr>
      <vt:lpstr>3.Какова роль педагога  в экологическом воспитании дошкольника?</vt:lpstr>
      <vt:lpstr>Экологическое воспитание дошкольников должен осуществлять педагог, который сам владеет знаниями в области экологии, сам любит природу и заботится о ней. Он преподносит комплекс экологических знаний в доступной, увлекательной форме на основе принципа развивающего обучения и направленного на развитие личности ребенка. Учитывает интерес и возрастные особенности.   </vt:lpstr>
      <vt:lpstr>4.В каких видах деятельности детей возможно закрепление экологических знаний?</vt:lpstr>
      <vt:lpstr>– сюжетно-ролевая игра, отражающая различные события в природе или деятельность взрослых; – практическая деятельность по созданию или поддержанию условий для живых объектов в зеленой зоне детского сада (труд в природе), а также деятельность по восстановлению предметов (починка игрушек, книг); – детское творчество на основе впечатлений от природы или деятельности людей в природе; – общение с природой, контакт с объектами растительного и животного мира; – экспериментирование: практическая познавательная деятельность с объектами природы; – речевая деятельность (вопросы, сообщения, участие в беседе, диалоге); обмен информацией, впечатлениями, уточнение представлений о природе с помощью слова; – наблюдение (самостоятельная познавательная деятельность), обеспечивающее получение информации о природе и деятельности людей в природе; – просмотр книг, картин, телепередач природоведческого содержания деятельность, способствующая получению новых и уточнению имеющихся представлений о природе; – проектная деятельность.</vt:lpstr>
      <vt:lpstr>5.Хочу всё знать!</vt:lpstr>
      <vt:lpstr>6. «Бюро погоды»</vt:lpstr>
      <vt:lpstr>Обилие снега в январе – это к……. Поздний расцвет рябины – это к…….  Обильная роса на траве – это к……. Синичка с утра начинает пищать –это к….  Клевер складывает листочки –это к……. Много ягод –это к……. Лягушки квакают –это к……. Если молния сверкает раннею весною, а грома не слышно –это к…….</vt:lpstr>
      <vt:lpstr>7. Решение педагогических ситуаций.</vt:lpstr>
      <vt:lpstr>1. Юля шла домой из детского сада через парк, засаженный кустами смородины, и громко рассказывала маме, как они всей группой поливали их здесь. Но мать была занята собственными мыслями. — Почему ты меня не слушаешь? — спросила Юля и вырвала руку. — Это еще что за капризы?! — вспыхнула мать и, сломав молодую ветку смородины, хлестнула ею девочку. А потом зло бросила:  — Кому нужны твои хлопоты, это же просто детская игра! Без тебя хватит охранников природы.           Какие негативные последствия могут быть у поступка матери?</vt:lpstr>
      <vt:lpstr>2. На участке детского сада девочки играют в магазин и пополняют ассортимент «продуктов», обрывая растения: стручки желтой акации - «бобы», головки ромашки – «конфеты» и т. д. Подошла Светлана Петровна и похвалила: «Молодцы! Хорошо придумали! »  Назовите ошибки воспитателя.                  Как бы вы поступили в данной ситуации?</vt:lpstr>
      <vt:lpstr>Воспитание заботливого отношения к окружающей природной среде у детей раннего возраста закладывается в семье и продолжает формироваться в дошкольные годы в детском саду. В «Программе   от рождения до школы» воспитание у дошкольников любви и бережного отношения к природе предусмотрено особым разделом.</vt:lpstr>
      <vt:lpstr>Презентация PowerPoint</vt:lpstr>
      <vt:lpstr>ВСЕМ 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                  учреждение  детский сад № 19 «Солнышко»   городского округа город Кумертау Республики Башкортостан</dc:title>
  <dc:creator>KOMP_MASTER</dc:creator>
  <cp:lastModifiedBy>admin</cp:lastModifiedBy>
  <cp:revision>65</cp:revision>
  <dcterms:created xsi:type="dcterms:W3CDTF">2017-04-05T18:59:04Z</dcterms:created>
  <dcterms:modified xsi:type="dcterms:W3CDTF">2022-12-21T12:04:48Z</dcterms:modified>
</cp:coreProperties>
</file>