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755DA-0DFD-4B2F-B46F-0101BDE88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786809"/>
            <a:ext cx="7766936" cy="3264027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Прием «Шапка вопросов» как способ формирования умения задавать вопросы в рамках развития критического мышления, коммуникативных и креативных компетенций.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1F0DB4-110C-41DF-B999-E63E7C35B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9" b="9739"/>
          <a:stretch/>
        </p:blipFill>
        <p:spPr>
          <a:xfrm>
            <a:off x="1180213" y="3850481"/>
            <a:ext cx="5154001" cy="252586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7591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41AA8-3926-4D84-8679-4B715F44D98A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856984" cy="1143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Задачи, которые позволяет решать прием «Шапка вопросов»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A27CD-E957-40B6-84ED-19E1ED972E76}"/>
              </a:ext>
            </a:extLst>
          </p:cNvPr>
          <p:cNvSpPr txBox="1">
            <a:spLocks/>
          </p:cNvSpPr>
          <p:nvPr/>
        </p:nvSpPr>
        <p:spPr>
          <a:xfrm>
            <a:off x="107503" y="1346562"/>
            <a:ext cx="9770143" cy="55114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3" charset="2"/>
              <a:buNone/>
            </a:pPr>
            <a:r>
              <a:rPr lang="ru-RU" sz="2000" dirty="0"/>
              <a:t>1) развивает умение задавать продуманные вопросы.</a:t>
            </a:r>
            <a:br>
              <a:rPr lang="ru-RU" sz="2000" dirty="0"/>
            </a:br>
            <a:r>
              <a:rPr lang="ru-RU" sz="2000" dirty="0"/>
              <a:t>2) снимает страх перед ответами на вопросы: это не опрос учителя, а общение с товарищами, не надо защищаться.</a:t>
            </a:r>
            <a:br>
              <a:rPr lang="ru-RU" sz="2000" dirty="0"/>
            </a:br>
            <a:r>
              <a:rPr lang="ru-RU" sz="2000" dirty="0"/>
              <a:t>3) позволяет понять, что есть вопросы, на которые можно не знать ответа. И это нормально.</a:t>
            </a:r>
            <a:br>
              <a:rPr lang="ru-RU" sz="2000" dirty="0"/>
            </a:br>
            <a:r>
              <a:rPr lang="ru-RU" sz="2000" dirty="0"/>
              <a:t>4) дает возможность увидеть, что у разных людей ответы могут. оказаться разными, это побуждает к диалогу. На любую ситуацию можно смотреть под разными углами зрения.</a:t>
            </a:r>
            <a:br>
              <a:rPr lang="ru-RU" sz="2000" dirty="0"/>
            </a:br>
            <a:r>
              <a:rPr lang="ru-RU" sz="2000" dirty="0"/>
              <a:t>5) позволяет привлечь внимание к интересным деталям.</a:t>
            </a:r>
            <a:br>
              <a:rPr lang="ru-RU" sz="2000" dirty="0"/>
            </a:br>
            <a:r>
              <a:rPr lang="ru-RU" sz="2000" dirty="0"/>
              <a:t>6) развивает умение видеть удивительное.</a:t>
            </a:r>
            <a:br>
              <a:rPr lang="ru-RU" sz="2000" dirty="0"/>
            </a:br>
            <a:r>
              <a:rPr lang="ru-RU" sz="2000" dirty="0"/>
              <a:t>7) помогает лучше понять и запомнить материал.</a:t>
            </a:r>
            <a:br>
              <a:rPr lang="ru-RU" sz="2000" dirty="0"/>
            </a:br>
            <a:r>
              <a:rPr lang="ru-RU" sz="2000" dirty="0"/>
              <a:t>8) способствует тому, что у учащихся появляется выбор, и этот выбор они создают сами.</a:t>
            </a:r>
            <a:br>
              <a:rPr lang="ru-RU" sz="2000" dirty="0"/>
            </a:br>
            <a:r>
              <a:rPr lang="ru-RU" sz="2000" dirty="0"/>
              <a:t>9) позволяет увидеть границы собственных знаний, порождает желание расширить их. Вопрос – это мост в неизвестное.</a:t>
            </a:r>
            <a:br>
              <a:rPr lang="ru-RU" sz="2000" dirty="0"/>
            </a:br>
            <a:r>
              <a:rPr lang="ru-RU" sz="2000" dirty="0"/>
              <a:t>10) запускает познавательную деятельность, направленную на решение некоторой проблемы, неопределенности.</a:t>
            </a:r>
          </a:p>
          <a:p>
            <a:pPr marL="45720" indent="0">
              <a:buFont typeface="Wingdings 3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2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58E55-0AA1-430A-835E-50E666025943}"/>
              </a:ext>
            </a:extLst>
          </p:cNvPr>
          <p:cNvSpPr txBox="1">
            <a:spLocks/>
          </p:cNvSpPr>
          <p:nvPr/>
        </p:nvSpPr>
        <p:spPr>
          <a:xfrm>
            <a:off x="467544" y="260648"/>
            <a:ext cx="8352928" cy="1143000"/>
          </a:xfrm>
          <a:prstGeom prst="rect">
            <a:avLst/>
          </a:prstGeom>
          <a:ln>
            <a:noFill/>
          </a:ln>
          <a:effectLst/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Куда</a:t>
            </a:r>
            <a:r>
              <a:rPr lang="ru-RU" sz="4000"/>
              <a:t> </a:t>
            </a:r>
            <a:r>
              <a:rPr lang="ru-RU" sz="400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исчезают «почемучки»?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653548-FC15-4078-92D5-65999250A008}"/>
              </a:ext>
            </a:extLst>
          </p:cNvPr>
          <p:cNvSpPr txBox="1">
            <a:spLocks/>
          </p:cNvSpPr>
          <p:nvPr/>
        </p:nvSpPr>
        <p:spPr>
          <a:xfrm>
            <a:off x="3203848" y="1556792"/>
            <a:ext cx="5940152" cy="34747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3" charset="2"/>
              <a:buNone/>
            </a:pPr>
            <a:r>
              <a:rPr lang="ru-RU"/>
              <a:t>Он взрослых изводил вопросом "Почему?"</a:t>
            </a:r>
            <a:br>
              <a:rPr lang="ru-RU"/>
            </a:br>
            <a:r>
              <a:rPr lang="ru-RU"/>
              <a:t>Его прозвали "Маленький философ".</a:t>
            </a:r>
            <a:br>
              <a:rPr lang="ru-RU"/>
            </a:br>
            <a:r>
              <a:rPr lang="ru-RU"/>
              <a:t>Но только он подрос, как начали ему</a:t>
            </a:r>
            <a:br>
              <a:rPr lang="ru-RU"/>
            </a:br>
            <a:r>
              <a:rPr lang="ru-RU"/>
              <a:t>Преподносить ответы без вопросов.</a:t>
            </a:r>
            <a:br>
              <a:rPr lang="ru-RU"/>
            </a:br>
            <a:r>
              <a:rPr lang="ru-RU"/>
              <a:t>И с этих пор он больше никому</a:t>
            </a:r>
            <a:br>
              <a:rPr lang="ru-RU"/>
            </a:br>
            <a:r>
              <a:rPr lang="ru-RU"/>
              <a:t>Не задает вопросов "Почему?".</a:t>
            </a:r>
          </a:p>
          <a:p>
            <a:pPr marL="45720" indent="0" algn="r">
              <a:buFont typeface="Wingdings 3" charset="2"/>
              <a:buNone/>
            </a:pPr>
            <a:br>
              <a:rPr lang="ru-RU"/>
            </a:br>
            <a:r>
              <a:rPr lang="ru-RU"/>
              <a:t>Самуил Яковлевич Маршак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3E1630-79E2-49C0-A7BC-96C6F095C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8" t="2125" r="24792"/>
          <a:stretch/>
        </p:blipFill>
        <p:spPr>
          <a:xfrm>
            <a:off x="-6594" y="2564904"/>
            <a:ext cx="3431264" cy="4293096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287499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29A22-13BF-463F-ADB2-63AA79F93EFA}"/>
              </a:ext>
            </a:extLst>
          </p:cNvPr>
          <p:cNvSpPr txBox="1">
            <a:spLocks/>
          </p:cNvSpPr>
          <p:nvPr/>
        </p:nvSpPr>
        <p:spPr>
          <a:xfrm>
            <a:off x="539552" y="404664"/>
            <a:ext cx="8424936" cy="89250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Зачем нужно учить задавать вопросы?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4B2FE-7EAF-4FD4-AB40-F6399DCCC4DE}"/>
              </a:ext>
            </a:extLst>
          </p:cNvPr>
          <p:cNvSpPr txBox="1">
            <a:spLocks/>
          </p:cNvSpPr>
          <p:nvPr/>
        </p:nvSpPr>
        <p:spPr>
          <a:xfrm>
            <a:off x="251520" y="2060848"/>
            <a:ext cx="8640960" cy="44644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Умеющие мыслить умеют задавать вопросы. Алисон Кинг </a:t>
            </a:r>
          </a:p>
          <a:p>
            <a:r>
              <a:rPr lang="ru-RU"/>
              <a:t>У серьезного человека немного вопросов, но они заданы с желанием понять и начать действовать. Вячеслав Рузов </a:t>
            </a:r>
          </a:p>
          <a:p>
            <a:r>
              <a:rPr lang="ru-RU"/>
              <a:t>Знание может быть только у того, у кого есть вопросы. Генри Форд </a:t>
            </a:r>
          </a:p>
          <a:p>
            <a:r>
              <a:rPr lang="ru-RU"/>
              <a:t>Об уме человека легче судить по его вопросам, чем по его ответам». Левис Г.</a:t>
            </a:r>
          </a:p>
          <a:p>
            <a:r>
              <a:rPr lang="ru-RU"/>
              <a:t>Что б правильно задать вопрос, необходимо знать большую часть ответа. Роберт Шекли. </a:t>
            </a:r>
          </a:p>
          <a:p>
            <a:r>
              <a:rPr lang="ru-RU"/>
              <a:t>Умение ставить правильные вопросы есть уже важный и необходимый признак ума или проницательности. Иммануил Кант </a:t>
            </a:r>
          </a:p>
          <a:p>
            <a:r>
              <a:rPr lang="ru-RU"/>
              <a:t>Каков вопрос – таков ответ.</a:t>
            </a:r>
            <a:br>
              <a:rPr lang="ru-RU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41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78088F-450E-4836-A897-C4785F804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350">
            <a:off x="6404795" y="195178"/>
            <a:ext cx="2686703" cy="2007271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097D0209-068F-4977-86C7-B925BB420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Авторы этого приема – Александра Петровна Ершова и </a:t>
            </a:r>
            <a:r>
              <a:rPr lang="ru-RU" sz="3200" dirty="0" err="1"/>
              <a:t>Букатов</a:t>
            </a:r>
            <a:r>
              <a:rPr lang="ru-RU" sz="3200" dirty="0"/>
              <a:t> Вячеслав Михайлович</a:t>
            </a:r>
          </a:p>
          <a:p>
            <a:r>
              <a:rPr lang="ru-RU" sz="3200" dirty="0"/>
              <a:t>Суть приема заключается в следующем: Ученик формулирует вопросы  по изучаемой теме на листочке бумаги и кидает в шапку.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603347-8F84-48C5-A09D-FDC7D550EB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350">
            <a:off x="6557195" y="347578"/>
            <a:ext cx="2686703" cy="200727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B1ACEAD-9B2C-47FF-ABEE-E0BE7138D9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«Шапка» вопросов </a:t>
            </a:r>
          </a:p>
        </p:txBody>
      </p:sp>
    </p:spTree>
    <p:extLst>
      <p:ext uri="{BB962C8B-B14F-4D97-AF65-F5344CB8AC3E}">
        <p14:creationId xmlns:p14="http://schemas.microsoft.com/office/powerpoint/2010/main" val="356700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F1E73-2AD6-4D3E-B29D-94AD301D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шапка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1E9C6A-3930-4C66-9DB6-42A04B100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4008"/>
            <a:ext cx="8596668" cy="5507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u="sng" dirty="0"/>
              <a:t>В первую шапку </a:t>
            </a:r>
            <a:r>
              <a:rPr lang="ru-RU" sz="2600" dirty="0"/>
              <a:t>помещаются вопросы, требующие репродукции знаний. Они могут начинаться со слов: </a:t>
            </a:r>
          </a:p>
          <a:p>
            <a:r>
              <a:rPr lang="ru-RU" sz="2600" dirty="0"/>
              <a:t>Когда ..? </a:t>
            </a:r>
          </a:p>
          <a:p>
            <a:r>
              <a:rPr lang="ru-RU" sz="2600" dirty="0"/>
              <a:t>Сколько..? </a:t>
            </a:r>
          </a:p>
          <a:p>
            <a:r>
              <a:rPr lang="ru-RU" sz="2600" dirty="0"/>
              <a:t>Кто..? </a:t>
            </a:r>
          </a:p>
          <a:p>
            <a:r>
              <a:rPr lang="ru-RU" sz="2600" dirty="0"/>
              <a:t>Что..? </a:t>
            </a:r>
          </a:p>
          <a:p>
            <a:r>
              <a:rPr lang="ru-RU" sz="2600" dirty="0"/>
              <a:t>Почему..? (поиск причинно-следственных связей) </a:t>
            </a:r>
          </a:p>
          <a:p>
            <a:r>
              <a:rPr lang="ru-RU" sz="2600" dirty="0"/>
              <a:t>Как..? (описывающие какие-то процессы)</a:t>
            </a:r>
          </a:p>
          <a:p>
            <a:pPr marL="0" indent="0">
              <a:buNone/>
            </a:pPr>
            <a:r>
              <a:rPr lang="ru-RU" sz="2600" dirty="0"/>
              <a:t>Эти вопросы позволяют проверить уровень понимания текста.</a:t>
            </a:r>
          </a:p>
        </p:txBody>
      </p:sp>
    </p:spTree>
    <p:extLst>
      <p:ext uri="{BB962C8B-B14F-4D97-AF65-F5344CB8AC3E}">
        <p14:creationId xmlns:p14="http://schemas.microsoft.com/office/powerpoint/2010/main" val="110898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6203-E74C-44F6-94AF-680458759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Вторая шапка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28B29A-4995-4AA7-9888-7D6BF6157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u="sng" dirty="0"/>
              <a:t>Во вторую шапку </a:t>
            </a:r>
            <a:r>
              <a:rPr lang="ru-RU" sz="2800" dirty="0"/>
              <a:t>собираются вопросы, позволяющие обменяться впечатлениями, суждениями. Можно предложить ребятам сформулировать вопросы по следующему алгоритму: </a:t>
            </a:r>
            <a:endParaRPr lang="en-US" sz="2800" dirty="0"/>
          </a:p>
          <a:p>
            <a:r>
              <a:rPr lang="ru-RU" sz="2800" dirty="0"/>
              <a:t>«Я считаю, что … А ты как думаешь?»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Вопросы из второй шапки помогают высказать оценочные суждения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27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E8EB4-77CB-42A6-950A-3AA81978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Третья шапка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5F0008-DD28-4A8D-A86D-25CBA523F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9823"/>
            <a:ext cx="8596668" cy="45315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u="sng" dirty="0"/>
              <a:t>Третью шапку</a:t>
            </a:r>
            <a:r>
              <a:rPr lang="ru-RU" sz="3200" dirty="0"/>
              <a:t> наполняют вопросами, на которые учащиеся затрудняются ответить или на которые нельзя найти ответ в тексте учебника. Эти вопросы могут начинаться со слов </a:t>
            </a:r>
          </a:p>
          <a:p>
            <a:r>
              <a:rPr lang="ru-RU" sz="3200" dirty="0"/>
              <a:t>«Я не знаю…»</a:t>
            </a:r>
          </a:p>
          <a:p>
            <a:pPr marL="0" indent="0">
              <a:buNone/>
            </a:pPr>
            <a:r>
              <a:rPr lang="ru-RU" sz="3200" dirty="0"/>
              <a:t>Вопросы третьей шапки позволяют ученику оценить свой уровень знаний и в то же время обратить внимание на то, что еще можно узнать.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69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310F8B14-4614-4548-8EF0-2225DC45F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" y="116632"/>
            <a:ext cx="6177843" cy="34750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FA87AC-BDE0-4DD9-AD61-C76715155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05" y="3535444"/>
            <a:ext cx="5890826" cy="33135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AADC0F-1C58-4197-87CB-76AFFE8FDF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4" r="13388"/>
          <a:stretch/>
        </p:blipFill>
        <p:spPr>
          <a:xfrm>
            <a:off x="914400" y="3579503"/>
            <a:ext cx="3338623" cy="33701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EE39C5-3282-4CAB-B893-37016B644F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8" r="19179"/>
          <a:stretch/>
        </p:blipFill>
        <p:spPr>
          <a:xfrm>
            <a:off x="6732240" y="116632"/>
            <a:ext cx="1973359" cy="32059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1515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751EDB-1A03-4D4F-BE40-5D0C86E658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692"/>
          <a:stretch/>
        </p:blipFill>
        <p:spPr>
          <a:xfrm>
            <a:off x="407636" y="159488"/>
            <a:ext cx="8842690" cy="631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9126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550</TotalTime>
  <Words>334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Georgia</vt:lpstr>
      <vt:lpstr>Trebuchet MS</vt:lpstr>
      <vt:lpstr>Wingdings 3</vt:lpstr>
      <vt:lpstr>Аспект</vt:lpstr>
      <vt:lpstr>Прием «Шапка вопросов» как способ формирования умения задавать вопросы в рамках развития критического мышления, коммуникативных и креативных компетенций.</vt:lpstr>
      <vt:lpstr>Презентация PowerPoint</vt:lpstr>
      <vt:lpstr>Презентация PowerPoint</vt:lpstr>
      <vt:lpstr>«Шапка» вопросов </vt:lpstr>
      <vt:lpstr>Первая шапка</vt:lpstr>
      <vt:lpstr>Вторая шапка</vt:lpstr>
      <vt:lpstr>Третья шапка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 «Шапка вопросов» как способ формирования умения задавать вопросы в рамках развития критического мышления, коммуникативных и креативных компетенций.</dc:title>
  <dc:creator>Людмила Елпатова</dc:creator>
  <cp:lastModifiedBy>Людмила Елпатова</cp:lastModifiedBy>
  <cp:revision>12</cp:revision>
  <dcterms:created xsi:type="dcterms:W3CDTF">2022-02-03T04:47:28Z</dcterms:created>
  <dcterms:modified xsi:type="dcterms:W3CDTF">2022-02-03T13:57:38Z</dcterms:modified>
</cp:coreProperties>
</file>