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6" r:id="rId8"/>
    <p:sldId id="267" r:id="rId9"/>
    <p:sldId id="268" r:id="rId10"/>
    <p:sldId id="269" r:id="rId11"/>
    <p:sldId id="270" r:id="rId12"/>
    <p:sldId id="271" r:id="rId13"/>
    <p:sldId id="277" r:id="rId14"/>
    <p:sldId id="273" r:id="rId15"/>
    <p:sldId id="280" r:id="rId16"/>
    <p:sldId id="286" r:id="rId17"/>
    <p:sldId id="287" r:id="rId18"/>
    <p:sldId id="289" r:id="rId19"/>
    <p:sldId id="298" r:id="rId20"/>
    <p:sldId id="299" r:id="rId21"/>
    <p:sldId id="300" r:id="rId22"/>
    <p:sldId id="290" r:id="rId23"/>
    <p:sldId id="291" r:id="rId24"/>
    <p:sldId id="292" r:id="rId25"/>
    <p:sldId id="293" r:id="rId26"/>
    <p:sldId id="297" r:id="rId27"/>
    <p:sldId id="288" r:id="rId28"/>
    <p:sldId id="294"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41" autoAdjust="0"/>
    <p:restoredTop sz="94660"/>
  </p:normalViewPr>
  <p:slideViewPr>
    <p:cSldViewPr>
      <p:cViewPr>
        <p:scale>
          <a:sx n="75" d="100"/>
          <a:sy n="75" d="100"/>
        </p:scale>
        <p:origin x="-1704" y="-3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5D79C56-67E5-4873-A6E4-6D213098A485}" type="datetimeFigureOut">
              <a:rPr lang="ru-RU" smtClean="0"/>
              <a:pPr/>
              <a:t>17.02.2023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7C4ECE-A121-4656-B510-60D1DAE9492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5D79C56-67E5-4873-A6E4-6D213098A485}" type="datetimeFigureOut">
              <a:rPr lang="ru-RU" smtClean="0"/>
              <a:pPr/>
              <a:t>17.02.2023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7C4ECE-A121-4656-B510-60D1DAE9492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5D79C56-67E5-4873-A6E4-6D213098A485}" type="datetimeFigureOut">
              <a:rPr lang="ru-RU" smtClean="0"/>
              <a:pPr/>
              <a:t>17.02.2023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7C4ECE-A121-4656-B510-60D1DAE9492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5D79C56-67E5-4873-A6E4-6D213098A485}" type="datetimeFigureOut">
              <a:rPr lang="ru-RU" smtClean="0"/>
              <a:pPr/>
              <a:t>17.02.2023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7C4ECE-A121-4656-B510-60D1DAE9492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5D79C56-67E5-4873-A6E4-6D213098A485}" type="datetimeFigureOut">
              <a:rPr lang="ru-RU" smtClean="0"/>
              <a:pPr/>
              <a:t>17.02.2023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7C4ECE-A121-4656-B510-60D1DAE9492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5D79C56-67E5-4873-A6E4-6D213098A485}" type="datetimeFigureOut">
              <a:rPr lang="ru-RU" smtClean="0"/>
              <a:pPr/>
              <a:t>17.02.2023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7C4ECE-A121-4656-B510-60D1DAE9492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5D79C56-67E5-4873-A6E4-6D213098A485}" type="datetimeFigureOut">
              <a:rPr lang="ru-RU" smtClean="0"/>
              <a:pPr/>
              <a:t>17.02.2023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D7C4ECE-A121-4656-B510-60D1DAE9492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5D79C56-67E5-4873-A6E4-6D213098A485}" type="datetimeFigureOut">
              <a:rPr lang="ru-RU" smtClean="0"/>
              <a:pPr/>
              <a:t>17.02.2023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D7C4ECE-A121-4656-B510-60D1DAE9492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5D79C56-67E5-4873-A6E4-6D213098A485}" type="datetimeFigureOut">
              <a:rPr lang="ru-RU" smtClean="0"/>
              <a:pPr/>
              <a:t>17.02.2023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D7C4ECE-A121-4656-B510-60D1DAE9492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5D79C56-67E5-4873-A6E4-6D213098A485}" type="datetimeFigureOut">
              <a:rPr lang="ru-RU" smtClean="0"/>
              <a:pPr/>
              <a:t>17.02.2023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7C4ECE-A121-4656-B510-60D1DAE9492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5D79C56-67E5-4873-A6E4-6D213098A485}" type="datetimeFigureOut">
              <a:rPr lang="ru-RU" smtClean="0"/>
              <a:pPr/>
              <a:t>17.02.2023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7C4ECE-A121-4656-B510-60D1DAE9492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D79C56-67E5-4873-A6E4-6D213098A485}" type="datetimeFigureOut">
              <a:rPr lang="ru-RU" smtClean="0"/>
              <a:pPr/>
              <a:t>17.02.2023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C4ECE-A121-4656-B510-60D1DAE9492B}"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60648"/>
            <a:ext cx="7772400" cy="3339803"/>
          </a:xfrm>
        </p:spPr>
        <p:txBody>
          <a:bodyPr>
            <a:normAutofit fontScale="90000"/>
          </a:bodyPr>
          <a:lstStyle/>
          <a:p>
            <a:r>
              <a:rPr lang="ru-RU" dirty="0" smtClean="0">
                <a:solidFill>
                  <a:srgbClr val="FFC000"/>
                </a:solidFill>
              </a:rPr>
              <a:t/>
            </a:r>
            <a:br>
              <a:rPr lang="ru-RU" dirty="0" smtClean="0">
                <a:solidFill>
                  <a:srgbClr val="FFC000"/>
                </a:solidFill>
              </a:rPr>
            </a:br>
            <a:r>
              <a:rPr lang="ru-RU" dirty="0" smtClean="0">
                <a:solidFill>
                  <a:srgbClr val="FFFF00"/>
                </a:solidFill>
              </a:rPr>
              <a:t>«Роль музыки в изобразительной деятельности в ООД с детьми старшего дошкольного возраста»</a:t>
            </a:r>
            <a:endParaRPr lang="ru-RU" dirty="0">
              <a:solidFill>
                <a:srgbClr val="FFFF00"/>
              </a:solidFill>
            </a:endParaRPr>
          </a:p>
        </p:txBody>
      </p:sp>
      <p:sp>
        <p:nvSpPr>
          <p:cNvPr id="3" name="Подзаголовок 2"/>
          <p:cNvSpPr>
            <a:spLocks noGrp="1"/>
          </p:cNvSpPr>
          <p:nvPr>
            <p:ph type="subTitle" idx="1"/>
          </p:nvPr>
        </p:nvSpPr>
        <p:spPr>
          <a:xfrm>
            <a:off x="827584" y="5517232"/>
            <a:ext cx="8056984" cy="1032520"/>
          </a:xfrm>
        </p:spPr>
        <p:txBody>
          <a:bodyPr>
            <a:normAutofit/>
          </a:bodyPr>
          <a:lstStyle/>
          <a:p>
            <a:r>
              <a:rPr lang="ru-RU" sz="2400" dirty="0" smtClean="0"/>
              <a:t>Подготовила воспитатель </a:t>
            </a:r>
            <a:r>
              <a:rPr lang="ru-RU" sz="2400" dirty="0" err="1" smtClean="0"/>
              <a:t>Шайдуллина</a:t>
            </a:r>
            <a:r>
              <a:rPr lang="ru-RU" sz="2400" dirty="0" smtClean="0"/>
              <a:t> Д.Х.</a:t>
            </a:r>
          </a:p>
          <a:p>
            <a:r>
              <a:rPr lang="ru-RU" sz="2400" dirty="0" smtClean="0"/>
              <a:t>МБОУ «Гимназия №2»</a:t>
            </a:r>
            <a:endParaRPr lang="ru-RU" sz="2400" dirty="0" smtClean="0"/>
          </a:p>
          <a:p>
            <a:endParaRPr lang="ru-RU" dirty="0"/>
          </a:p>
        </p:txBody>
      </p:sp>
      <p:sp>
        <p:nvSpPr>
          <p:cNvPr id="30722" name="AutoShape 2" descr="https://ds05.infourok.ru/uploads/ex/04a4/000fcf9b-d31d3fae/hello_html_16d302e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Autofit/>
          </a:bodyPr>
          <a:lstStyle/>
          <a:p>
            <a:r>
              <a:rPr lang="ru-RU" sz="1800" dirty="0" smtClean="0">
                <a:solidFill>
                  <a:srgbClr val="FFFF00"/>
                </a:solidFill>
              </a:rPr>
              <a:t>Комарова Тамара Семеновна – заслуженный деятель науки, доктор педагогических наук, профессор, заведующая кафедрой эстетического воспитания</a:t>
            </a:r>
            <a:endParaRPr lang="ru-RU" sz="1800" dirty="0">
              <a:solidFill>
                <a:srgbClr val="FFFF00"/>
              </a:solidFill>
            </a:endParaRPr>
          </a:p>
        </p:txBody>
      </p:sp>
      <p:sp>
        <p:nvSpPr>
          <p:cNvPr id="3" name="Содержимое 2"/>
          <p:cNvSpPr>
            <a:spLocks noGrp="1"/>
          </p:cNvSpPr>
          <p:nvPr>
            <p:ph idx="1"/>
          </p:nvPr>
        </p:nvSpPr>
        <p:spPr>
          <a:xfrm>
            <a:off x="457200" y="1268760"/>
            <a:ext cx="4330824" cy="4857403"/>
          </a:xfrm>
        </p:spPr>
        <p:txBody>
          <a:bodyPr>
            <a:normAutofit fontScale="70000" lnSpcReduction="20000"/>
          </a:bodyPr>
          <a:lstStyle/>
          <a:p>
            <a:r>
              <a:rPr lang="ru-RU" dirty="0"/>
              <a:t>По мнению Т.С. Комаровой изобразительная работа детей как прообраз деятельности взрослого художника заключает в себе общественно-исторический опыт </a:t>
            </a:r>
            <a:r>
              <a:rPr lang="ru-RU" dirty="0" smtClean="0"/>
              <a:t>поколений</a:t>
            </a:r>
          </a:p>
          <a:p>
            <a:pPr>
              <a:buNone/>
            </a:pPr>
            <a:r>
              <a:rPr lang="ru-RU" dirty="0" smtClean="0"/>
              <a:t>      </a:t>
            </a:r>
            <a:r>
              <a:rPr lang="ru-RU" dirty="0"/>
              <a:t>Ребенок не может усвоить данный опыт самостоятельно. Именно взрослый является носителем и передатчиком всех знаний и </a:t>
            </a:r>
            <a:r>
              <a:rPr lang="ru-RU" dirty="0" smtClean="0"/>
              <a:t>умений</a:t>
            </a:r>
          </a:p>
          <a:p>
            <a:r>
              <a:rPr lang="ru-RU" dirty="0" smtClean="0">
                <a:solidFill>
                  <a:srgbClr val="FFFF00"/>
                </a:solidFill>
              </a:rPr>
              <a:t>Сам </a:t>
            </a:r>
            <a:r>
              <a:rPr lang="ru-RU" dirty="0">
                <a:solidFill>
                  <a:srgbClr val="FFFF00"/>
                </a:solidFill>
              </a:rPr>
              <a:t>изобразительный труд, включающий рисование, лепку, аппликацию, способствует разностороннему развитию детской личности</a:t>
            </a:r>
          </a:p>
        </p:txBody>
      </p:sp>
      <p:pic>
        <p:nvPicPr>
          <p:cNvPr id="7172" name="Picture 4" descr="C:\Users\VAIO\Desktop\Волшебная кисточка\Волшебная кисточка\КомароваТС.jpg"/>
          <p:cNvPicPr>
            <a:picLocks noChangeAspect="1" noChangeArrowheads="1"/>
          </p:cNvPicPr>
          <p:nvPr/>
        </p:nvPicPr>
        <p:blipFill>
          <a:blip r:embed="rId2" cstate="print"/>
          <a:srcRect/>
          <a:stretch>
            <a:fillRect/>
          </a:stretch>
        </p:blipFill>
        <p:spPr bwMode="auto">
          <a:xfrm>
            <a:off x="4932040" y="1268760"/>
            <a:ext cx="3744416" cy="468052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3888432" cy="6120680"/>
          </a:xfrm>
        </p:spPr>
        <p:txBody>
          <a:bodyPr>
            <a:noAutofit/>
          </a:bodyPr>
          <a:lstStyle/>
          <a:p>
            <a:pPr algn="l"/>
            <a:r>
              <a:rPr lang="ru-RU" sz="1800" dirty="0" smtClean="0">
                <a:solidFill>
                  <a:srgbClr val="FFFF00"/>
                </a:solidFill>
              </a:rPr>
              <a:t>Рассмотрим особенности процесса изобразительной деятельности дошкольника в связи с теми условиями, которые необходимы для художественного творчества</a:t>
            </a:r>
            <a:r>
              <a:rPr lang="ru-RU" sz="1800" dirty="0" smtClean="0"/>
              <a:t/>
            </a:r>
            <a:br>
              <a:rPr lang="ru-RU" sz="1800" dirty="0" smtClean="0"/>
            </a:br>
            <a:r>
              <a:rPr lang="ru-RU" sz="1800" dirty="0" smtClean="0"/>
              <a:t/>
            </a:r>
            <a:br>
              <a:rPr lang="ru-RU" sz="1800" dirty="0" smtClean="0"/>
            </a:br>
            <a:r>
              <a:rPr lang="ru-RU" sz="1800" dirty="0" smtClean="0"/>
              <a:t>В старшем дошкольном возрасте рисование отличается большей самостоятельностью и активностью со стороны детей</a:t>
            </a:r>
            <a:br>
              <a:rPr lang="ru-RU" sz="1800" dirty="0" smtClean="0"/>
            </a:br>
            <a:r>
              <a:rPr lang="ru-RU" sz="1800" dirty="0" smtClean="0"/>
              <a:t/>
            </a:r>
            <a:br>
              <a:rPr lang="ru-RU" sz="1800" dirty="0" smtClean="0"/>
            </a:br>
            <a:r>
              <a:rPr lang="ru-RU" sz="1800" dirty="0" smtClean="0"/>
              <a:t>Активность заключается в стремлении самостоятельно выбирать материалы, техники для реализации своих замыслов. В этот период у детей уже имеется достаточный изобразительный и эмоционально- личностный опыт, для того чтобы осознанно экспериментировать над созданием выразительного образа в рамках определенной темы.</a:t>
            </a:r>
            <a:br>
              <a:rPr lang="ru-RU" sz="1800" dirty="0" smtClean="0"/>
            </a:br>
            <a:r>
              <a:rPr lang="ru-RU" sz="1800" dirty="0" smtClean="0"/>
              <a:t/>
            </a:r>
            <a:br>
              <a:rPr lang="ru-RU" sz="1800" dirty="0" smtClean="0"/>
            </a:br>
            <a:endParaRPr lang="ru-RU" sz="1800" dirty="0"/>
          </a:p>
        </p:txBody>
      </p:sp>
      <p:pic>
        <p:nvPicPr>
          <p:cNvPr id="8194" name="Picture 2" descr="C:\Users\VAIO\Desktop\Новые фото\Photo2297.jpg"/>
          <p:cNvPicPr>
            <a:picLocks noGrp="1" noChangeAspect="1" noChangeArrowheads="1"/>
          </p:cNvPicPr>
          <p:nvPr>
            <p:ph idx="1"/>
          </p:nvPr>
        </p:nvPicPr>
        <p:blipFill>
          <a:blip r:embed="rId2" cstate="print"/>
          <a:srcRect/>
          <a:stretch>
            <a:fillRect/>
          </a:stretch>
        </p:blipFill>
        <p:spPr bwMode="auto">
          <a:xfrm>
            <a:off x="4772223" y="981075"/>
            <a:ext cx="3858816" cy="514508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0226"/>
          </a:xfrm>
        </p:spPr>
        <p:txBody>
          <a:bodyPr>
            <a:noAutofit/>
          </a:bodyPr>
          <a:lstStyle/>
          <a:p>
            <a:r>
              <a:rPr lang="ru-RU" sz="2400" dirty="0" smtClean="0">
                <a:solidFill>
                  <a:srgbClr val="FFFF00"/>
                </a:solidFill>
              </a:rPr>
              <a:t>Рисование в детстве оказывает огромное влияние на всестороннее развитие личности ребенка и, прежде всего, на его эстетическое развитие</a:t>
            </a:r>
            <a:r>
              <a:rPr lang="ru-RU" sz="2400" dirty="0" smtClean="0">
                <a:solidFill>
                  <a:srgbClr val="FFC000"/>
                </a:solidFill>
              </a:rPr>
              <a:t/>
            </a:r>
            <a:br>
              <a:rPr lang="ru-RU" sz="2400" dirty="0" smtClean="0">
                <a:solidFill>
                  <a:srgbClr val="FFC000"/>
                </a:solidFill>
              </a:rPr>
            </a:br>
            <a:endParaRPr lang="ru-RU" sz="2400" dirty="0">
              <a:solidFill>
                <a:srgbClr val="FFC000"/>
              </a:solidFill>
            </a:endParaRPr>
          </a:p>
        </p:txBody>
      </p:sp>
      <p:sp>
        <p:nvSpPr>
          <p:cNvPr id="3" name="Содержимое 2"/>
          <p:cNvSpPr>
            <a:spLocks noGrp="1"/>
          </p:cNvSpPr>
          <p:nvPr>
            <p:ph idx="1"/>
          </p:nvPr>
        </p:nvSpPr>
        <p:spPr>
          <a:xfrm>
            <a:off x="251520" y="1600200"/>
            <a:ext cx="4320480" cy="4525963"/>
          </a:xfrm>
        </p:spPr>
        <p:txBody>
          <a:bodyPr>
            <a:normAutofit fontScale="62500" lnSpcReduction="20000"/>
          </a:bodyPr>
          <a:lstStyle/>
          <a:p>
            <a:pPr>
              <a:buNone/>
            </a:pPr>
            <a:endParaRPr lang="ru-RU" dirty="0" smtClean="0"/>
          </a:p>
          <a:p>
            <a:r>
              <a:rPr lang="ru-RU" dirty="0" smtClean="0"/>
              <a:t>Важно </a:t>
            </a:r>
            <a:r>
              <a:rPr lang="ru-RU" dirty="0"/>
              <a:t>в этом возрасте подвести малыша к пониманию прекрасного, сформировать умение самому создавать красивое, воспитывать эстетические чувства </a:t>
            </a:r>
            <a:r>
              <a:rPr lang="ru-RU" dirty="0" smtClean="0"/>
              <a:t>( </a:t>
            </a:r>
            <a:r>
              <a:rPr lang="ru-RU" dirty="0" err="1" smtClean="0"/>
              <a:t>чувства</a:t>
            </a:r>
            <a:r>
              <a:rPr lang="ru-RU" dirty="0" smtClean="0"/>
              <a:t> </a:t>
            </a:r>
            <a:r>
              <a:rPr lang="ru-RU" dirty="0"/>
              <a:t>формы, цвета, композиции</a:t>
            </a:r>
            <a:r>
              <a:rPr lang="ru-RU" dirty="0" smtClean="0"/>
              <a:t>)</a:t>
            </a:r>
          </a:p>
          <a:p>
            <a:endParaRPr lang="ru-RU" dirty="0" smtClean="0"/>
          </a:p>
          <a:p>
            <a:r>
              <a:rPr lang="ru-RU" dirty="0" smtClean="0">
                <a:solidFill>
                  <a:srgbClr val="FFFF00"/>
                </a:solidFill>
              </a:rPr>
              <a:t>Занятия </a:t>
            </a:r>
            <a:r>
              <a:rPr lang="ru-RU" dirty="0">
                <a:solidFill>
                  <a:srgbClr val="FFFF00"/>
                </a:solidFill>
              </a:rPr>
              <a:t>рисованием приучают малыша действовать самостоятельно, быть занятым </a:t>
            </a:r>
            <a:r>
              <a:rPr lang="ru-RU" dirty="0" smtClean="0">
                <a:solidFill>
                  <a:srgbClr val="FFFF00"/>
                </a:solidFill>
              </a:rPr>
              <a:t>делом, а с помощью музыки дополнительно снижается уровень тревожности и повышается самооценка и уверенность ребенка в себе</a:t>
            </a:r>
            <a:endParaRPr lang="ru-RU" dirty="0">
              <a:solidFill>
                <a:srgbClr val="FFFF00"/>
              </a:solidFill>
            </a:endParaRPr>
          </a:p>
        </p:txBody>
      </p:sp>
      <p:pic>
        <p:nvPicPr>
          <p:cNvPr id="9218" name="Picture 2" descr="C:\Users\VAIO\Desktop\Волшебная кисточка\Волшебная кисточка\Photo1377.jpg"/>
          <p:cNvPicPr>
            <a:picLocks noChangeAspect="1" noChangeArrowheads="1"/>
          </p:cNvPicPr>
          <p:nvPr/>
        </p:nvPicPr>
        <p:blipFill>
          <a:blip r:embed="rId2" cstate="print"/>
          <a:srcRect/>
          <a:stretch>
            <a:fillRect/>
          </a:stretch>
        </p:blipFill>
        <p:spPr bwMode="auto">
          <a:xfrm>
            <a:off x="4427984" y="1772816"/>
            <a:ext cx="4248472" cy="443711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1152128"/>
          </a:xfrm>
        </p:spPr>
        <p:txBody>
          <a:bodyPr>
            <a:noAutofit/>
          </a:bodyPr>
          <a:lstStyle/>
          <a:p>
            <a:r>
              <a:rPr lang="ru-RU" sz="2400" dirty="0" smtClean="0">
                <a:solidFill>
                  <a:srgbClr val="FFFF00"/>
                </a:solidFill>
              </a:rPr>
              <a:t>На занятиях по аппликации, где дети знакомятся с простыми и сложными формами различных предметов, части и силуэты которых они вырезывают и наклеивают</a:t>
            </a:r>
            <a:endParaRPr lang="ru-RU" sz="2400" dirty="0">
              <a:solidFill>
                <a:srgbClr val="FFFF00"/>
              </a:solidFill>
            </a:endParaRPr>
          </a:p>
        </p:txBody>
      </p:sp>
      <p:sp>
        <p:nvSpPr>
          <p:cNvPr id="3" name="Содержимое 2"/>
          <p:cNvSpPr>
            <a:spLocks noGrp="1"/>
          </p:cNvSpPr>
          <p:nvPr>
            <p:ph idx="1"/>
          </p:nvPr>
        </p:nvSpPr>
        <p:spPr>
          <a:xfrm>
            <a:off x="323528" y="1600200"/>
            <a:ext cx="3960440" cy="4525963"/>
          </a:xfrm>
        </p:spPr>
        <p:txBody>
          <a:bodyPr>
            <a:normAutofit fontScale="55000" lnSpcReduction="20000"/>
          </a:bodyPr>
          <a:lstStyle/>
          <a:p>
            <a:pPr>
              <a:buNone/>
            </a:pPr>
            <a:endParaRPr lang="ru-RU" dirty="0" smtClean="0"/>
          </a:p>
          <a:p>
            <a:pPr>
              <a:buNone/>
            </a:pPr>
            <a:r>
              <a:rPr lang="ru-RU" dirty="0" smtClean="0"/>
              <a:t>       Создание </a:t>
            </a:r>
            <a:r>
              <a:rPr lang="ru-RU" dirty="0"/>
              <a:t>силуэтных изображений требует большой работы мысли и воображения, так как в силуэте отсутствуют детали, являющиеся порой основными </a:t>
            </a:r>
            <a:r>
              <a:rPr lang="ru-RU" dirty="0" smtClean="0"/>
              <a:t>признаками предмета</a:t>
            </a:r>
          </a:p>
          <a:p>
            <a:pPr>
              <a:buNone/>
            </a:pPr>
            <a:r>
              <a:rPr lang="ru-RU" dirty="0" smtClean="0">
                <a:solidFill>
                  <a:srgbClr val="FFFF00"/>
                </a:solidFill>
              </a:rPr>
              <a:t>       Мною было отмечено, что с помощью музыкального сопровождения , у детей повышается чувствительность не только слуховых, но и зрительных анализаторов</a:t>
            </a:r>
            <a:endParaRPr lang="ru-RU" dirty="0">
              <a:solidFill>
                <a:srgbClr val="FFFF00"/>
              </a:solidFill>
            </a:endParaRPr>
          </a:p>
          <a:p>
            <a:endParaRPr lang="ru-RU" dirty="0" smtClean="0"/>
          </a:p>
          <a:p>
            <a:r>
              <a:rPr lang="ru-RU" dirty="0" smtClean="0"/>
              <a:t>В </a:t>
            </a:r>
            <a:r>
              <a:rPr lang="ru-RU" dirty="0"/>
              <a:t>процессе занятий аппликацией  у дошкольников развиваются чувства цвета, ритма, симметрии и на этой основе формируется художественный </a:t>
            </a:r>
            <a:r>
              <a:rPr lang="ru-RU" dirty="0" smtClean="0"/>
              <a:t>вкус</a:t>
            </a:r>
            <a:endParaRPr lang="ru-RU" dirty="0"/>
          </a:p>
          <a:p>
            <a:endParaRPr lang="ru-RU" dirty="0"/>
          </a:p>
        </p:txBody>
      </p:sp>
      <p:pic>
        <p:nvPicPr>
          <p:cNvPr id="10242" name="Picture 2" descr="C:\Users\VAIO\Downloads\Детский сад\Photo0905.jpg"/>
          <p:cNvPicPr>
            <a:picLocks noChangeAspect="1" noChangeArrowheads="1"/>
          </p:cNvPicPr>
          <p:nvPr/>
        </p:nvPicPr>
        <p:blipFill>
          <a:blip r:embed="rId2" cstate="print"/>
          <a:srcRect/>
          <a:stretch>
            <a:fillRect/>
          </a:stretch>
        </p:blipFill>
        <p:spPr bwMode="auto">
          <a:xfrm>
            <a:off x="4427984" y="1844824"/>
            <a:ext cx="4248472" cy="453650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smtClean="0">
                <a:solidFill>
                  <a:srgbClr val="FFFF00"/>
                </a:solidFill>
              </a:rPr>
              <a:t>Своеобразие лепки, как одного из видов изобразительной (продуктивной) деятельности, заключается в объемном способе изображения</a:t>
            </a:r>
            <a:endParaRPr lang="ru-RU" sz="2400" dirty="0">
              <a:solidFill>
                <a:srgbClr val="FFFF00"/>
              </a:solidFill>
            </a:endParaRPr>
          </a:p>
        </p:txBody>
      </p:sp>
      <p:sp>
        <p:nvSpPr>
          <p:cNvPr id="3" name="Содержимое 2"/>
          <p:cNvSpPr>
            <a:spLocks noGrp="1"/>
          </p:cNvSpPr>
          <p:nvPr>
            <p:ph idx="1"/>
          </p:nvPr>
        </p:nvSpPr>
        <p:spPr>
          <a:xfrm>
            <a:off x="457200" y="1600200"/>
            <a:ext cx="4042792" cy="4525963"/>
          </a:xfrm>
        </p:spPr>
        <p:txBody>
          <a:bodyPr>
            <a:normAutofit fontScale="77500" lnSpcReduction="20000"/>
          </a:bodyPr>
          <a:lstStyle/>
          <a:p>
            <a:pPr>
              <a:buNone/>
            </a:pPr>
            <a:r>
              <a:rPr lang="ru-RU" sz="2400" dirty="0" smtClean="0"/>
              <a:t>      Старшим </a:t>
            </a:r>
            <a:r>
              <a:rPr lang="ru-RU" sz="2400" dirty="0"/>
              <a:t>дошкольникам доступно овладение приемами работы лишь с мягкими пластическими материалами, легко поддающимися воздействию руки, глиной и </a:t>
            </a:r>
            <a:r>
              <a:rPr lang="ru-RU" sz="2400" dirty="0" smtClean="0"/>
              <a:t>пластилином</a:t>
            </a:r>
          </a:p>
          <a:p>
            <a:pPr>
              <a:buNone/>
            </a:pPr>
            <a:endParaRPr lang="ru-RU" sz="2400" dirty="0" smtClean="0"/>
          </a:p>
          <a:p>
            <a:pPr>
              <a:buNone/>
            </a:pPr>
            <a:r>
              <a:rPr lang="ru-RU" sz="2400" dirty="0" smtClean="0">
                <a:solidFill>
                  <a:srgbClr val="FFFF00"/>
                </a:solidFill>
              </a:rPr>
              <a:t>       На занятии ООД «Лепка» для своих воспитанников включила всем известную песню Татьяны и Сергея Никитиных «Резиновый ёжик» и была приятно удивлена, что задачи которые ставила перед малышами улучшили концентрацию внимания, памяти, улучшили моторную координацию</a:t>
            </a:r>
            <a:endParaRPr lang="ru-RU" sz="2400" dirty="0">
              <a:solidFill>
                <a:srgbClr val="FFFF00"/>
              </a:solidFill>
            </a:endParaRPr>
          </a:p>
          <a:p>
            <a:endParaRPr lang="ru-RU" sz="2400" dirty="0"/>
          </a:p>
        </p:txBody>
      </p:sp>
      <p:pic>
        <p:nvPicPr>
          <p:cNvPr id="11266" name="Picture 2" descr="C:\Users\VAIO\Downloads\Детский сад\Photo0035.jpg"/>
          <p:cNvPicPr>
            <a:picLocks noChangeAspect="1" noChangeArrowheads="1"/>
          </p:cNvPicPr>
          <p:nvPr/>
        </p:nvPicPr>
        <p:blipFill>
          <a:blip r:embed="rId2" cstate="print"/>
          <a:srcRect/>
          <a:stretch>
            <a:fillRect/>
          </a:stretch>
        </p:blipFill>
        <p:spPr bwMode="auto">
          <a:xfrm>
            <a:off x="4572000" y="1556792"/>
            <a:ext cx="4176464" cy="460851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8229600" cy="2016224"/>
          </a:xfrm>
        </p:spPr>
        <p:txBody>
          <a:bodyPr>
            <a:noAutofit/>
          </a:bodyPr>
          <a:lstStyle/>
          <a:p>
            <a:r>
              <a:rPr lang="ru-RU" sz="2800" dirty="0" smtClean="0">
                <a:solidFill>
                  <a:srgbClr val="FFFF00"/>
                </a:solidFill>
              </a:rPr>
              <a:t>Важно использовать  в работе с детьми разнообразную по эмоциональному содержанию музыку, обладающую художественными достоинствами</a:t>
            </a:r>
            <a:br>
              <a:rPr lang="ru-RU" sz="2800" dirty="0" smtClean="0">
                <a:solidFill>
                  <a:srgbClr val="FFFF00"/>
                </a:solidFill>
              </a:rPr>
            </a:br>
            <a:endParaRPr lang="ru-RU" sz="2800" dirty="0">
              <a:solidFill>
                <a:srgbClr val="FFFF00"/>
              </a:solidFill>
            </a:endParaRPr>
          </a:p>
        </p:txBody>
      </p:sp>
      <p:sp>
        <p:nvSpPr>
          <p:cNvPr id="3" name="Содержимое 2"/>
          <p:cNvSpPr>
            <a:spLocks noGrp="1"/>
          </p:cNvSpPr>
          <p:nvPr>
            <p:ph idx="1"/>
          </p:nvPr>
        </p:nvSpPr>
        <p:spPr>
          <a:xfrm>
            <a:off x="457200" y="2060848"/>
            <a:ext cx="8229600" cy="4065315"/>
          </a:xfrm>
        </p:spPr>
        <p:txBody>
          <a:bodyPr>
            <a:normAutofit fontScale="92500" lnSpcReduction="10000"/>
          </a:bodyPr>
          <a:lstStyle/>
          <a:p>
            <a:endParaRPr lang="ru-RU" dirty="0" smtClean="0"/>
          </a:p>
          <a:p>
            <a:r>
              <a:rPr lang="ru-RU" dirty="0" smtClean="0"/>
              <a:t>Своим </a:t>
            </a:r>
            <a:r>
              <a:rPr lang="ru-RU" dirty="0"/>
              <a:t>языком музыка может нарисовать картину природы, повторить в звуке пение птиц, раскат грома, шум дождя, передать движение поезда, бег коня, полет </a:t>
            </a:r>
            <a:r>
              <a:rPr lang="ru-RU" dirty="0" smtClean="0"/>
              <a:t>птиц</a:t>
            </a:r>
          </a:p>
          <a:p>
            <a:r>
              <a:rPr lang="ru-RU" dirty="0" smtClean="0"/>
              <a:t>Чтобы </a:t>
            </a:r>
            <a:r>
              <a:rPr lang="ru-RU" dirty="0"/>
              <a:t>понимать язык музыки, надо не только слушать ее, но и слышать, т.к. окружающий нас мир полон загадок, и детям надо помочь не только смотреть внимательно, но и </a:t>
            </a:r>
            <a:r>
              <a:rPr lang="ru-RU" dirty="0" smtClean="0"/>
              <a:t>слушать</a:t>
            </a:r>
            <a:endParaRPr lang="ru-RU" dirty="0"/>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4704"/>
            <a:ext cx="3754760" cy="5184576"/>
          </a:xfrm>
        </p:spPr>
        <p:txBody>
          <a:bodyPr>
            <a:noAutofit/>
          </a:bodyPr>
          <a:lstStyle/>
          <a:p>
            <a:pPr algn="l"/>
            <a:r>
              <a:rPr lang="ru-RU" sz="2000" dirty="0" smtClean="0"/>
              <a:t>Так, например, в процессе изображения предметов народных промыслов можно использовать фрагменты произведений русского народного музыкального творчества (народные песни, инструментальные пьесы в исполнении оркестра русских народных инструментов</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В процессе работы над изображением природы и природных явлений, можно использовать произведения А. </a:t>
            </a:r>
            <a:r>
              <a:rPr lang="ru-RU" sz="2000" dirty="0" err="1" smtClean="0"/>
              <a:t>Вивальди</a:t>
            </a:r>
            <a:r>
              <a:rPr lang="ru-RU" sz="2000" dirty="0" smtClean="0"/>
              <a:t>, И. Гайдна, П.И. Чайковского (циклы "Времена года") в зависимости от темы занятия </a:t>
            </a:r>
            <a:br>
              <a:rPr lang="ru-RU" sz="2000" dirty="0" smtClean="0"/>
            </a:br>
            <a:endParaRPr lang="ru-RU" sz="2000" dirty="0"/>
          </a:p>
        </p:txBody>
      </p:sp>
      <p:pic>
        <p:nvPicPr>
          <p:cNvPr id="20481" name="Picture 1" descr="C:\Users\VAIO\Desktop\фотоВременная\Photo1623.jpg"/>
          <p:cNvPicPr>
            <a:picLocks noGrp="1" noChangeAspect="1" noChangeArrowheads="1"/>
          </p:cNvPicPr>
          <p:nvPr>
            <p:ph idx="1"/>
          </p:nvPr>
        </p:nvPicPr>
        <p:blipFill>
          <a:blip r:embed="rId2" cstate="print"/>
          <a:srcRect/>
          <a:stretch>
            <a:fillRect/>
          </a:stretch>
        </p:blipFill>
        <p:spPr bwMode="auto">
          <a:xfrm>
            <a:off x="3923928" y="332656"/>
            <a:ext cx="4415367" cy="2880319"/>
          </a:xfrm>
          <a:prstGeom prst="rect">
            <a:avLst/>
          </a:prstGeom>
          <a:noFill/>
        </p:spPr>
      </p:pic>
      <p:pic>
        <p:nvPicPr>
          <p:cNvPr id="20483" name="Picture 3" descr="C:\Users\VAIO\Desktop\Фото\Photo1558.jpg"/>
          <p:cNvPicPr>
            <a:picLocks noChangeAspect="1" noChangeArrowheads="1"/>
          </p:cNvPicPr>
          <p:nvPr/>
        </p:nvPicPr>
        <p:blipFill>
          <a:blip r:embed="rId3" cstate="print"/>
          <a:srcRect/>
          <a:stretch>
            <a:fillRect/>
          </a:stretch>
        </p:blipFill>
        <p:spPr bwMode="auto">
          <a:xfrm>
            <a:off x="4860032" y="3573016"/>
            <a:ext cx="3435846" cy="302433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1368152"/>
          </a:xfrm>
        </p:spPr>
        <p:txBody>
          <a:bodyPr>
            <a:noAutofit/>
          </a:bodyPr>
          <a:lstStyle/>
          <a:p>
            <a:r>
              <a:rPr lang="ru-RU" sz="2400" dirty="0" smtClean="0">
                <a:solidFill>
                  <a:srgbClr val="FFFF00"/>
                </a:solidFill>
              </a:rPr>
              <a:t>Рассмотрим интегрированное занятие на тему  «Осень»          ООД «Рисование»для детей старшего дошкольного возраста </a:t>
            </a:r>
            <a:br>
              <a:rPr lang="ru-RU" sz="2400" dirty="0" smtClean="0">
                <a:solidFill>
                  <a:srgbClr val="FFFF00"/>
                </a:solidFill>
              </a:rPr>
            </a:br>
            <a:endParaRPr lang="ru-RU" sz="2400" dirty="0">
              <a:solidFill>
                <a:srgbClr val="FFFF00"/>
              </a:solidFill>
            </a:endParaRPr>
          </a:p>
        </p:txBody>
      </p:sp>
      <p:sp>
        <p:nvSpPr>
          <p:cNvPr id="3" name="Содержимое 2"/>
          <p:cNvSpPr>
            <a:spLocks noGrp="1"/>
          </p:cNvSpPr>
          <p:nvPr>
            <p:ph idx="1"/>
          </p:nvPr>
        </p:nvSpPr>
        <p:spPr>
          <a:xfrm>
            <a:off x="251520" y="1196752"/>
            <a:ext cx="4608512" cy="5112568"/>
          </a:xfrm>
        </p:spPr>
        <p:txBody>
          <a:bodyPr>
            <a:noAutofit/>
          </a:bodyPr>
          <a:lstStyle/>
          <a:p>
            <a:pPr>
              <a:buNone/>
            </a:pPr>
            <a:r>
              <a:rPr lang="ru-RU" sz="1600" dirty="0" smtClean="0"/>
              <a:t>        Задачи:</a:t>
            </a:r>
          </a:p>
          <a:p>
            <a:r>
              <a:rPr lang="ru-RU" sz="1600" dirty="0" smtClean="0"/>
              <a:t> </a:t>
            </a:r>
            <a:r>
              <a:rPr lang="ru-RU" sz="1600" dirty="0"/>
              <a:t>П</a:t>
            </a:r>
            <a:r>
              <a:rPr lang="ru-RU" sz="1600" dirty="0" smtClean="0"/>
              <a:t>ознакомить </a:t>
            </a:r>
            <a:r>
              <a:rPr lang="ru-RU" sz="1600" dirty="0"/>
              <a:t>детей с творчеством Исаака Левитана;  развивать музыкальное восприятие, творческое воображение</a:t>
            </a:r>
            <a:r>
              <a:rPr lang="ru-RU" sz="1600" dirty="0" smtClean="0"/>
              <a:t>; расширять знания детьми изобразительных задач, средств (цвет, перспектива; технические</a:t>
            </a:r>
            <a:r>
              <a:rPr lang="ru-RU" sz="1600" u="sng" dirty="0" smtClean="0"/>
              <a:t> </a:t>
            </a:r>
            <a:r>
              <a:rPr lang="ru-RU" sz="1600" dirty="0" smtClean="0"/>
              <a:t>средства: мазки, рисование листьев, примакивание);  приемы работы кистью (всем ворсом и концом)</a:t>
            </a:r>
          </a:p>
          <a:p>
            <a:r>
              <a:rPr lang="ru-RU" sz="1600" dirty="0" smtClean="0"/>
              <a:t>• Учить располагать изображения по всему листу: выше, ниже, правее, левее</a:t>
            </a:r>
          </a:p>
          <a:p>
            <a:r>
              <a:rPr lang="ru-RU" sz="1600" dirty="0" smtClean="0"/>
              <a:t>• Учить передавать в рисунке «цвета осени»</a:t>
            </a:r>
            <a:endParaRPr lang="ru-RU" sz="1600" dirty="0"/>
          </a:p>
          <a:p>
            <a:r>
              <a:rPr lang="ru-RU" sz="1600" dirty="0"/>
              <a:t>В качестве материала и оборудования </a:t>
            </a:r>
            <a:r>
              <a:rPr lang="ru-RU" sz="1600" dirty="0" smtClean="0"/>
              <a:t>мною использовались</a:t>
            </a:r>
            <a:r>
              <a:rPr lang="ru-RU" sz="1600" dirty="0"/>
              <a:t>: репродукция картины И. Левитана «Золотая осень», </a:t>
            </a:r>
            <a:r>
              <a:rPr lang="en-US" sz="1600" dirty="0" smtClean="0"/>
              <a:t>USB-</a:t>
            </a:r>
            <a:r>
              <a:rPr lang="ru-RU" sz="1600" dirty="0" err="1" smtClean="0"/>
              <a:t>флеш-накопитель</a:t>
            </a:r>
            <a:r>
              <a:rPr lang="ru-RU" sz="1600" dirty="0" smtClean="0"/>
              <a:t> </a:t>
            </a:r>
            <a:r>
              <a:rPr lang="ru-RU" sz="1600" dirty="0"/>
              <a:t>с записью музыкального произведения П.И. Чайковского «Сентябрь. Охота»,  из цикла «Времена года», А. Вивальди «Осень»,  из цикла «Времена года», </a:t>
            </a:r>
            <a:r>
              <a:rPr lang="ru-RU" sz="1600" dirty="0" smtClean="0"/>
              <a:t>ноутбук, загадки </a:t>
            </a:r>
            <a:r>
              <a:rPr lang="ru-RU" sz="1600" dirty="0"/>
              <a:t>об осени,  листы  </a:t>
            </a:r>
            <a:r>
              <a:rPr lang="ru-RU" sz="1600" dirty="0" smtClean="0"/>
              <a:t>белой бумаги, гуашь.</a:t>
            </a:r>
            <a:endParaRPr lang="ru-RU" sz="1600" dirty="0"/>
          </a:p>
          <a:p>
            <a:endParaRPr lang="ru-RU" sz="1600" dirty="0"/>
          </a:p>
        </p:txBody>
      </p:sp>
      <p:pic>
        <p:nvPicPr>
          <p:cNvPr id="19458" name="Picture 2" descr="C:\Users\VAIO\Desktop\Волшебная кисточка\Волшебная кисточка\Zolota_osen_Levitan.jpg"/>
          <p:cNvPicPr>
            <a:picLocks noChangeAspect="1" noChangeArrowheads="1"/>
          </p:cNvPicPr>
          <p:nvPr/>
        </p:nvPicPr>
        <p:blipFill>
          <a:blip r:embed="rId2" cstate="print"/>
          <a:srcRect/>
          <a:stretch>
            <a:fillRect/>
          </a:stretch>
        </p:blipFill>
        <p:spPr bwMode="auto">
          <a:xfrm>
            <a:off x="4932040" y="1916832"/>
            <a:ext cx="3621087" cy="273630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21088"/>
            <a:ext cx="7787208" cy="1512168"/>
          </a:xfrm>
        </p:spPr>
        <p:txBody>
          <a:bodyPr>
            <a:normAutofit fontScale="90000"/>
          </a:bodyPr>
          <a:lstStyle/>
          <a:p>
            <a:r>
              <a:rPr lang="ru-RU" sz="2800" dirty="0" smtClean="0"/>
              <a:t> В начале занятия я предложила детям отгадать загадки об осени. Далее уточнила у детей какое сейчас время года,  попросила назвать,  какие они знают признаки осени и предложила детям закрыть глаза и представить, что они находятся в осеннем лесу. Дети называли «цвета осени»</a:t>
            </a:r>
            <a:endParaRPr lang="ru-RU" sz="2800" dirty="0">
              <a:solidFill>
                <a:srgbClr val="FFC000"/>
              </a:solidFill>
            </a:endParaRPr>
          </a:p>
        </p:txBody>
      </p:sp>
      <p:pic>
        <p:nvPicPr>
          <p:cNvPr id="18433" name="Picture 1" descr="C:\Users\VAIO\Desktop\Новые фото\Photo2319.jpg"/>
          <p:cNvPicPr>
            <a:picLocks noGrp="1" noChangeAspect="1" noChangeArrowheads="1"/>
          </p:cNvPicPr>
          <p:nvPr>
            <p:ph idx="1"/>
          </p:nvPr>
        </p:nvPicPr>
        <p:blipFill>
          <a:blip r:embed="rId2" cstate="print"/>
          <a:srcRect/>
          <a:stretch>
            <a:fillRect/>
          </a:stretch>
        </p:blipFill>
        <p:spPr bwMode="auto">
          <a:xfrm>
            <a:off x="1763688" y="332656"/>
            <a:ext cx="5400600" cy="302433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Autofit/>
          </a:bodyPr>
          <a:lstStyle/>
          <a:p>
            <a:r>
              <a:rPr lang="ru-RU" sz="1800" dirty="0" smtClean="0">
                <a:solidFill>
                  <a:srgbClr val="FFFF00"/>
                </a:solidFill>
              </a:rPr>
              <a:t>ООД «Рисование» Тема: «Осень»</a:t>
            </a:r>
            <a:endParaRPr lang="ru-RU" sz="1800" dirty="0">
              <a:solidFill>
                <a:srgbClr val="FFFF00"/>
              </a:solidFill>
            </a:endParaRPr>
          </a:p>
        </p:txBody>
      </p:sp>
      <p:sp>
        <p:nvSpPr>
          <p:cNvPr id="3" name="Содержимое 2"/>
          <p:cNvSpPr>
            <a:spLocks noGrp="1"/>
          </p:cNvSpPr>
          <p:nvPr>
            <p:ph idx="1"/>
          </p:nvPr>
        </p:nvSpPr>
        <p:spPr>
          <a:xfrm>
            <a:off x="457200" y="2276872"/>
            <a:ext cx="8229600" cy="4248472"/>
          </a:xfrm>
        </p:spPr>
        <p:txBody>
          <a:bodyPr>
            <a:noAutofit/>
          </a:bodyPr>
          <a:lstStyle/>
          <a:p>
            <a:pPr>
              <a:buNone/>
            </a:pPr>
            <a:r>
              <a:rPr lang="ru-RU" sz="1800" dirty="0" smtClean="0"/>
              <a:t>             </a:t>
            </a:r>
          </a:p>
          <a:p>
            <a:pPr>
              <a:buNone/>
            </a:pPr>
            <a:r>
              <a:rPr lang="ru-RU" sz="1800" dirty="0" smtClean="0"/>
              <a:t>      Далее рассказала о художнике Исааке Левитане. Дети услышали рассказ о том, что около ста лет тому назад жил замечательный художник Исаак Левитан. Он очень любил Россию и писал картины, на которых изображал ее природу. Такой жанр в живописи называется пейзаж,  а художники- пейзажисты. Художник выбирал разные и самые красивые уголки нашей Родины, и рисовал картины</a:t>
            </a:r>
          </a:p>
          <a:p>
            <a:pPr>
              <a:buNone/>
            </a:pPr>
            <a:endParaRPr lang="ru-RU" sz="1800" dirty="0" smtClean="0"/>
          </a:p>
          <a:p>
            <a:pPr>
              <a:buNone/>
            </a:pPr>
            <a:r>
              <a:rPr lang="ru-RU" sz="1800" dirty="0" smtClean="0"/>
              <a:t>       </a:t>
            </a:r>
            <a:r>
              <a:rPr lang="ru-RU" sz="1800" dirty="0" smtClean="0">
                <a:solidFill>
                  <a:srgbClr val="FFFF00"/>
                </a:solidFill>
              </a:rPr>
              <a:t>Предложила детям внимательно рассмотреть репродукцию картины Исаака Левитана «Золотая осень». Во время восприятия детьми картины звучала запись музыкального произведения П.И. Чайковского «Сентябрь Охота» из цикла «Времена года». Детям картина понравилась, они восторженно рассказывали о своих впечатлениях и фантазиях, которые вызвала у них эта репродукция.</a:t>
            </a:r>
          </a:p>
        </p:txBody>
      </p:sp>
      <p:pic>
        <p:nvPicPr>
          <p:cNvPr id="44035" name="Picture 3" descr="C:\Users\VAIO\Desktop\Волшебная кисточка\Волшебная кисточка\Левитан.jpg"/>
          <p:cNvPicPr>
            <a:picLocks noChangeAspect="1" noChangeArrowheads="1"/>
          </p:cNvPicPr>
          <p:nvPr/>
        </p:nvPicPr>
        <p:blipFill>
          <a:blip r:embed="rId2" cstate="print"/>
          <a:srcRect/>
          <a:stretch>
            <a:fillRect/>
          </a:stretch>
        </p:blipFill>
        <p:spPr bwMode="auto">
          <a:xfrm>
            <a:off x="2627784" y="764704"/>
            <a:ext cx="3312368" cy="18002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88640"/>
            <a:ext cx="7931224" cy="1296144"/>
          </a:xfrm>
        </p:spPr>
        <p:txBody>
          <a:bodyPr>
            <a:noAutofit/>
          </a:bodyPr>
          <a:lstStyle/>
          <a:p>
            <a:r>
              <a:rPr lang="en-US" sz="2000" dirty="0" smtClean="0">
                <a:solidFill>
                  <a:srgbClr val="FFC000"/>
                </a:solidFill>
              </a:rPr>
              <a:t/>
            </a:r>
            <a:br>
              <a:rPr lang="en-US" sz="2000" dirty="0" smtClean="0">
                <a:solidFill>
                  <a:srgbClr val="FFC000"/>
                </a:solidFill>
              </a:rPr>
            </a:br>
            <a:r>
              <a:rPr lang="en-US" sz="2000" dirty="0" smtClean="0">
                <a:solidFill>
                  <a:srgbClr val="FFC000"/>
                </a:solidFill>
              </a:rPr>
              <a:t/>
            </a:r>
            <a:br>
              <a:rPr lang="en-US" sz="2000" dirty="0" smtClean="0">
                <a:solidFill>
                  <a:srgbClr val="FFC000"/>
                </a:solidFill>
              </a:rPr>
            </a:br>
            <a:r>
              <a:rPr lang="ru-RU" sz="2000" dirty="0" smtClean="0">
                <a:solidFill>
                  <a:srgbClr val="FFFF00"/>
                </a:solidFill>
              </a:rPr>
              <a:t>«Музыка </a:t>
            </a:r>
            <a:r>
              <a:rPr lang="ru-RU" sz="2000" dirty="0">
                <a:solidFill>
                  <a:srgbClr val="FFFF00"/>
                </a:solidFill>
              </a:rPr>
              <a:t>объединяет моральную, эмоциональную и эстетическую сферы человека. Музыка — это язык </a:t>
            </a:r>
            <a:r>
              <a:rPr lang="ru-RU" sz="2000" dirty="0" smtClean="0">
                <a:solidFill>
                  <a:srgbClr val="FFFF00"/>
                </a:solidFill>
              </a:rPr>
              <a:t>чувств».</a:t>
            </a:r>
            <a:br>
              <a:rPr lang="ru-RU" sz="2000" dirty="0" smtClean="0">
                <a:solidFill>
                  <a:srgbClr val="FFFF00"/>
                </a:solidFill>
              </a:rPr>
            </a:br>
            <a:r>
              <a:rPr lang="ru-RU" sz="2000" dirty="0">
                <a:solidFill>
                  <a:srgbClr val="FFFF00"/>
                </a:solidFill>
              </a:rPr>
              <a:t>Василий Александрович </a:t>
            </a:r>
            <a:r>
              <a:rPr lang="ru-RU" sz="2000" dirty="0" smtClean="0">
                <a:solidFill>
                  <a:srgbClr val="FFFF00"/>
                </a:solidFill>
              </a:rPr>
              <a:t>Сухомлинский</a:t>
            </a:r>
            <a:r>
              <a:rPr lang="ru-RU" sz="2000" dirty="0" smtClean="0">
                <a:solidFill>
                  <a:srgbClr val="FFC000"/>
                </a:solidFill>
              </a:rPr>
              <a:t/>
            </a:r>
            <a:br>
              <a:rPr lang="ru-RU" sz="2000" dirty="0" smtClean="0">
                <a:solidFill>
                  <a:srgbClr val="FFC000"/>
                </a:solidFill>
              </a:rPr>
            </a:br>
            <a:r>
              <a:rPr lang="ru-RU" sz="2000" dirty="0" smtClean="0"/>
              <a:t/>
            </a:r>
            <a:br>
              <a:rPr lang="ru-RU" sz="2000" dirty="0" smtClean="0"/>
            </a:br>
            <a:endParaRPr lang="ru-RU" sz="2000" dirty="0"/>
          </a:p>
        </p:txBody>
      </p:sp>
      <p:sp>
        <p:nvSpPr>
          <p:cNvPr id="3" name="Содержимое 2"/>
          <p:cNvSpPr>
            <a:spLocks noGrp="1"/>
          </p:cNvSpPr>
          <p:nvPr>
            <p:ph idx="1"/>
          </p:nvPr>
        </p:nvSpPr>
        <p:spPr>
          <a:xfrm>
            <a:off x="251520" y="1268760"/>
            <a:ext cx="4176464" cy="5328592"/>
          </a:xfrm>
        </p:spPr>
        <p:txBody>
          <a:bodyPr>
            <a:normAutofit fontScale="70000" lnSpcReduction="20000"/>
          </a:bodyPr>
          <a:lstStyle/>
          <a:p>
            <a:r>
              <a:rPr lang="ru-RU" dirty="0"/>
              <a:t>Формирование творческой </a:t>
            </a:r>
            <a:r>
              <a:rPr lang="ru-RU" dirty="0" smtClean="0"/>
              <a:t>личности - </a:t>
            </a:r>
            <a:r>
              <a:rPr lang="ru-RU" dirty="0"/>
              <a:t>одна из наиболее важных задач педагогической теории и практики на современном этапе.</a:t>
            </a:r>
          </a:p>
          <a:p>
            <a:r>
              <a:rPr lang="ru-RU" dirty="0"/>
              <a:t>Наиболее эффективное средство для </a:t>
            </a:r>
            <a:r>
              <a:rPr lang="ru-RU" dirty="0" smtClean="0"/>
              <a:t>этого –изобразительная (продуктивная) </a:t>
            </a:r>
            <a:r>
              <a:rPr lang="ru-RU" dirty="0"/>
              <a:t>деятельность ребенка в детском саду </a:t>
            </a:r>
            <a:endParaRPr lang="ru-RU" dirty="0" smtClean="0"/>
          </a:p>
          <a:p>
            <a:pPr>
              <a:buNone/>
            </a:pPr>
            <a:r>
              <a:rPr lang="ru-RU" dirty="0" smtClean="0"/>
              <a:t>    </a:t>
            </a:r>
            <a:r>
              <a:rPr lang="en-US" dirty="0" smtClean="0"/>
              <a:t> </a:t>
            </a:r>
            <a:r>
              <a:rPr lang="ru-RU" dirty="0" smtClean="0"/>
              <a:t> </a:t>
            </a:r>
            <a:r>
              <a:rPr lang="ru-RU" dirty="0"/>
              <a:t>В процессе рисования, лепки, аппликации развиваются познавательные процессы, специальные умения и навыки: координация глаза и руки, владение кистью руки, совершенствуется </a:t>
            </a:r>
            <a:r>
              <a:rPr lang="ru-RU" dirty="0" smtClean="0"/>
              <a:t>наблюдательность</a:t>
            </a:r>
            <a:endParaRPr lang="ru-RU" dirty="0"/>
          </a:p>
          <a:p>
            <a:endParaRPr lang="ru-RU" dirty="0"/>
          </a:p>
        </p:txBody>
      </p:sp>
      <p:pic>
        <p:nvPicPr>
          <p:cNvPr id="3074" name="Picture 2" descr="C:\Users\VAIO\Desktop\Волшебная кисточка\Волшебная кисточка\Photo1192.jpg"/>
          <p:cNvPicPr>
            <a:picLocks noChangeAspect="1" noChangeArrowheads="1"/>
          </p:cNvPicPr>
          <p:nvPr/>
        </p:nvPicPr>
        <p:blipFill>
          <a:blip r:embed="rId2" cstate="print"/>
          <a:srcRect/>
          <a:stretch>
            <a:fillRect/>
          </a:stretch>
        </p:blipFill>
        <p:spPr bwMode="auto">
          <a:xfrm>
            <a:off x="4572000" y="1700808"/>
            <a:ext cx="4392488" cy="36004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a:bodyPr>
          <a:lstStyle/>
          <a:p>
            <a:r>
              <a:rPr lang="ru-RU" sz="1800" dirty="0" smtClean="0">
                <a:solidFill>
                  <a:srgbClr val="FFFF00"/>
                </a:solidFill>
              </a:rPr>
              <a:t>ООД «Рисование» Тема: «Осень»</a:t>
            </a:r>
            <a:endParaRPr lang="ru-RU" sz="1800" dirty="0">
              <a:solidFill>
                <a:srgbClr val="FFFF00"/>
              </a:solidFill>
            </a:endParaRPr>
          </a:p>
        </p:txBody>
      </p:sp>
      <p:sp>
        <p:nvSpPr>
          <p:cNvPr id="3" name="Содержимое 2"/>
          <p:cNvSpPr>
            <a:spLocks noGrp="1"/>
          </p:cNvSpPr>
          <p:nvPr>
            <p:ph idx="1"/>
          </p:nvPr>
        </p:nvSpPr>
        <p:spPr>
          <a:xfrm>
            <a:off x="457200" y="1124744"/>
            <a:ext cx="8229600" cy="5001419"/>
          </a:xfrm>
        </p:spPr>
        <p:txBody>
          <a:bodyPr>
            <a:noAutofit/>
          </a:bodyPr>
          <a:lstStyle/>
          <a:p>
            <a:r>
              <a:rPr lang="ru-RU" sz="2000" dirty="0" smtClean="0"/>
              <a:t>Далее детям было предложено рассмотреть образец . Дети назвали части дерева, форму листьев. Я рассказала и показала, как и  в какой последовательности нужно выполнять работу </a:t>
            </a:r>
          </a:p>
          <a:p>
            <a:r>
              <a:rPr lang="ru-RU" sz="2000" dirty="0" smtClean="0"/>
              <a:t>Во время работы детей звучали отрывки  музыкальных  произведений А. </a:t>
            </a:r>
            <a:r>
              <a:rPr lang="ru-RU" sz="2000" dirty="0" err="1" smtClean="0"/>
              <a:t>Вивальди</a:t>
            </a:r>
            <a:r>
              <a:rPr lang="ru-RU" sz="2000" dirty="0" smtClean="0"/>
              <a:t> и П. И. Чайковского </a:t>
            </a:r>
          </a:p>
          <a:p>
            <a:r>
              <a:rPr lang="ru-RU" sz="2000" dirty="0" smtClean="0"/>
              <a:t>В заключительной части занятия детям было предложено поставить свои работы на подставки, полюбоваться ими. </a:t>
            </a:r>
            <a:r>
              <a:rPr lang="ru-RU" sz="2000" dirty="0" smtClean="0">
                <a:solidFill>
                  <a:srgbClr val="FFFF00"/>
                </a:solidFill>
              </a:rPr>
              <a:t>Мной было отмечено, что звучание музыкальных произведений позволило детям более эмоционально воспринимать произведения изобразительного искусства, выражать свои мысли по поводу характера картин, а затем позволило раскрепощено, свободно рисовать, проявляя свое художественное творчество.</a:t>
            </a:r>
          </a:p>
          <a:p>
            <a:r>
              <a:rPr lang="ru-RU" sz="2000" dirty="0" smtClean="0"/>
              <a:t>В вводной части к занятию, мы с детьми смотрели иллюстрации  картин И. Левитана </a:t>
            </a:r>
          </a:p>
          <a:p>
            <a:endParaRPr lang="ru-RU"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smtClean="0">
                <a:solidFill>
                  <a:srgbClr val="FFFF00"/>
                </a:solidFill>
              </a:rPr>
              <a:t>ООД «Рисование» Тема: «Осень»</a:t>
            </a:r>
            <a:br>
              <a:rPr lang="ru-RU" sz="1800" dirty="0" smtClean="0">
                <a:solidFill>
                  <a:srgbClr val="FFFF00"/>
                </a:solidFill>
              </a:rPr>
            </a:br>
            <a:r>
              <a:rPr lang="ru-RU" sz="2400" dirty="0" smtClean="0">
                <a:solidFill>
                  <a:srgbClr val="FFFF00"/>
                </a:solidFill>
              </a:rPr>
              <a:t>Вот такая  радостная, и немного лиричная, получилась у нас «Осень»</a:t>
            </a:r>
            <a:endParaRPr lang="ru-RU" sz="2400" dirty="0">
              <a:solidFill>
                <a:srgbClr val="FFFF00"/>
              </a:solidFill>
            </a:endParaRPr>
          </a:p>
        </p:txBody>
      </p:sp>
      <p:pic>
        <p:nvPicPr>
          <p:cNvPr id="45058" name="Picture 2" descr="C:\Users\VAIO\Desktop\Новые фото\Photo2299.jpg"/>
          <p:cNvPicPr>
            <a:picLocks noGrp="1" noChangeAspect="1" noChangeArrowheads="1"/>
          </p:cNvPicPr>
          <p:nvPr>
            <p:ph idx="1"/>
          </p:nvPr>
        </p:nvPicPr>
        <p:blipFill>
          <a:blip r:embed="rId2" cstate="print"/>
          <a:srcRect/>
          <a:stretch>
            <a:fillRect/>
          </a:stretch>
        </p:blipFill>
        <p:spPr bwMode="auto">
          <a:xfrm>
            <a:off x="4716016" y="1600200"/>
            <a:ext cx="3646339" cy="4525963"/>
          </a:xfrm>
          <a:prstGeom prst="rect">
            <a:avLst/>
          </a:prstGeom>
          <a:noFill/>
        </p:spPr>
      </p:pic>
      <p:pic>
        <p:nvPicPr>
          <p:cNvPr id="45059" name="Picture 3" descr="C:\Users\VAIO\Desktop\Новые фото\Photo2309.jpg"/>
          <p:cNvPicPr>
            <a:picLocks noChangeAspect="1" noChangeArrowheads="1"/>
          </p:cNvPicPr>
          <p:nvPr/>
        </p:nvPicPr>
        <p:blipFill>
          <a:blip r:embed="rId3" cstate="print"/>
          <a:srcRect/>
          <a:stretch>
            <a:fillRect/>
          </a:stretch>
        </p:blipFill>
        <p:spPr bwMode="auto">
          <a:xfrm>
            <a:off x="827584" y="1556792"/>
            <a:ext cx="3523828" cy="453650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1426170"/>
          </a:xfrm>
        </p:spPr>
        <p:txBody>
          <a:bodyPr>
            <a:normAutofit/>
          </a:bodyPr>
          <a:lstStyle/>
          <a:p>
            <a:r>
              <a:rPr lang="ru-RU" sz="2800" dirty="0" smtClean="0">
                <a:solidFill>
                  <a:srgbClr val="FFFF00"/>
                </a:solidFill>
              </a:rPr>
              <a:t>Интегрированное занятие по ООД «Рисование» в старшей группе </a:t>
            </a:r>
            <a:br>
              <a:rPr lang="ru-RU" sz="2800" dirty="0" smtClean="0">
                <a:solidFill>
                  <a:srgbClr val="FFFF00"/>
                </a:solidFill>
              </a:rPr>
            </a:br>
            <a:r>
              <a:rPr lang="ru-RU" sz="2800" dirty="0" smtClean="0">
                <a:solidFill>
                  <a:srgbClr val="FFFF00"/>
                </a:solidFill>
              </a:rPr>
              <a:t>тема: «Апельсины для Чебурашки» </a:t>
            </a:r>
            <a:endParaRPr lang="ru-RU" sz="2800" dirty="0">
              <a:solidFill>
                <a:srgbClr val="FFFF00"/>
              </a:solidFill>
            </a:endParaRPr>
          </a:p>
        </p:txBody>
      </p:sp>
      <p:sp>
        <p:nvSpPr>
          <p:cNvPr id="3" name="Содержимое 2"/>
          <p:cNvSpPr>
            <a:spLocks noGrp="1"/>
          </p:cNvSpPr>
          <p:nvPr>
            <p:ph idx="1"/>
          </p:nvPr>
        </p:nvSpPr>
        <p:spPr>
          <a:xfrm>
            <a:off x="179512" y="1600200"/>
            <a:ext cx="4464496" cy="4525963"/>
          </a:xfrm>
        </p:spPr>
        <p:txBody>
          <a:bodyPr>
            <a:normAutofit fontScale="47500" lnSpcReduction="20000"/>
          </a:bodyPr>
          <a:lstStyle/>
          <a:p>
            <a:endParaRPr lang="ru-RU" dirty="0" smtClean="0"/>
          </a:p>
          <a:p>
            <a:r>
              <a:rPr lang="ru-RU" dirty="0" smtClean="0"/>
              <a:t>Цель: научить детей рисовать Чебурашку с помощью овалов и кругов</a:t>
            </a:r>
          </a:p>
          <a:p>
            <a:pPr>
              <a:buNone/>
            </a:pPr>
            <a:r>
              <a:rPr lang="ru-RU" dirty="0" smtClean="0"/>
              <a:t>        учить детей создавать в рисунке образ любимого сказочного героя; </a:t>
            </a:r>
            <a:br>
              <a:rPr lang="ru-RU" dirty="0" smtClean="0"/>
            </a:br>
            <a:r>
              <a:rPr lang="ru-RU" dirty="0" smtClean="0"/>
              <a:t>Задачи:</a:t>
            </a:r>
            <a:br>
              <a:rPr lang="ru-RU" dirty="0" smtClean="0"/>
            </a:br>
            <a:r>
              <a:rPr lang="ru-RU" dirty="0" smtClean="0"/>
              <a:t>Образовательные:</a:t>
            </a:r>
            <a:br>
              <a:rPr lang="ru-RU" dirty="0" smtClean="0"/>
            </a:br>
            <a:r>
              <a:rPr lang="ru-RU" dirty="0" smtClean="0"/>
              <a:t>- Совершенствовать изобразительные навыки и умения, передавать в рисунке образ предметов;</a:t>
            </a:r>
            <a:br>
              <a:rPr lang="ru-RU" dirty="0" smtClean="0"/>
            </a:br>
            <a:r>
              <a:rPr lang="ru-RU" dirty="0" smtClean="0"/>
              <a:t>- Расширять у детей представления о фруктах.</a:t>
            </a:r>
            <a:br>
              <a:rPr lang="ru-RU" dirty="0" smtClean="0"/>
            </a:br>
            <a:r>
              <a:rPr lang="ru-RU" dirty="0" smtClean="0"/>
              <a:t>Развивающие:</a:t>
            </a:r>
            <a:br>
              <a:rPr lang="ru-RU" dirty="0" smtClean="0"/>
            </a:br>
            <a:r>
              <a:rPr lang="ru-RU" dirty="0" smtClean="0"/>
              <a:t>-Развивать умение аккуратно закрашивать изображение (не выходя за контур);</a:t>
            </a:r>
            <a:br>
              <a:rPr lang="ru-RU" dirty="0" smtClean="0"/>
            </a:br>
            <a:r>
              <a:rPr lang="ru-RU" dirty="0" smtClean="0"/>
              <a:t>- Развивать внимание, усидчивость, мелкую моторику рук.</a:t>
            </a:r>
            <a:br>
              <a:rPr lang="ru-RU" dirty="0" smtClean="0"/>
            </a:br>
            <a:r>
              <a:rPr lang="ru-RU" dirty="0" smtClean="0"/>
              <a:t>- Развивать творческое воображение, фантазию.</a:t>
            </a:r>
            <a:br>
              <a:rPr lang="ru-RU" dirty="0" smtClean="0"/>
            </a:br>
            <a:r>
              <a:rPr lang="ru-RU" dirty="0" smtClean="0"/>
              <a:t>Воспитательные:</a:t>
            </a:r>
            <a:br>
              <a:rPr lang="ru-RU" dirty="0" smtClean="0"/>
            </a:br>
            <a:r>
              <a:rPr lang="ru-RU" dirty="0" smtClean="0"/>
              <a:t>- Воспитывать интерес к рисованию гуашью;</a:t>
            </a:r>
            <a:br>
              <a:rPr lang="ru-RU" dirty="0" smtClean="0"/>
            </a:br>
            <a:r>
              <a:rPr lang="ru-RU" dirty="0" smtClean="0"/>
              <a:t>- Создать положительный эмоциональный фон,</a:t>
            </a:r>
            <a:br>
              <a:rPr lang="ru-RU" dirty="0" smtClean="0"/>
            </a:br>
            <a:r>
              <a:rPr lang="ru-RU" dirty="0" smtClean="0"/>
              <a:t>- Воспитывать умение оценивать свои работы и работы товарищей.</a:t>
            </a:r>
            <a:endParaRPr lang="ru-RU" dirty="0"/>
          </a:p>
        </p:txBody>
      </p:sp>
      <p:pic>
        <p:nvPicPr>
          <p:cNvPr id="17409" name="Picture 1" descr="C:\Users\VAIO\Desktop\Волшебная кисточка\Волшебная кисточка\Photo0851.jpg"/>
          <p:cNvPicPr>
            <a:picLocks noChangeAspect="1" noChangeArrowheads="1"/>
          </p:cNvPicPr>
          <p:nvPr/>
        </p:nvPicPr>
        <p:blipFill>
          <a:blip r:embed="rId2" cstate="print"/>
          <a:srcRect/>
          <a:stretch>
            <a:fillRect/>
          </a:stretch>
        </p:blipFill>
        <p:spPr bwMode="auto">
          <a:xfrm>
            <a:off x="4644008" y="1772816"/>
            <a:ext cx="4248472" cy="424847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1296144"/>
          </a:xfrm>
        </p:spPr>
        <p:txBody>
          <a:bodyPr>
            <a:noAutofit/>
          </a:bodyPr>
          <a:lstStyle/>
          <a:p>
            <a:r>
              <a:rPr lang="ru-RU" sz="2000" dirty="0" smtClean="0">
                <a:solidFill>
                  <a:srgbClr val="FFC000"/>
                </a:solidFill>
              </a:rPr>
              <a:t/>
            </a:r>
            <a:br>
              <a:rPr lang="ru-RU" sz="2000" dirty="0" smtClean="0">
                <a:solidFill>
                  <a:srgbClr val="FFC000"/>
                </a:solidFill>
              </a:rPr>
            </a:br>
            <a:r>
              <a:rPr lang="ru-RU" sz="2000" dirty="0" smtClean="0">
                <a:solidFill>
                  <a:srgbClr val="FFFF00"/>
                </a:solidFill>
              </a:rPr>
              <a:t>Конечно мы читали сказку «Крокодил Гена и его друзья» — произведение Э. Успенского, которое уже более полувека любят дети и взрослые, вспомнили приключения Чебурашки, как он путешествовал в ящике с апельсинами.  А рисовали под песню «Чебурашки» из любимого мультфильма – это трогательная история, рассказывающая о жизни всеми любимой игрушки. Слова ее написал Эдуард Успенский, а музыку – Владимир Шаинский</a:t>
            </a:r>
            <a:r>
              <a:rPr lang="ru-RU" sz="2000" dirty="0" smtClean="0">
                <a:solidFill>
                  <a:srgbClr val="FFC000"/>
                </a:solidFill>
              </a:rPr>
              <a:t>.</a:t>
            </a:r>
            <a:endParaRPr lang="ru-RU" sz="2000" dirty="0">
              <a:solidFill>
                <a:srgbClr val="FFC000"/>
              </a:solidFill>
            </a:endParaRPr>
          </a:p>
        </p:txBody>
      </p:sp>
      <p:pic>
        <p:nvPicPr>
          <p:cNvPr id="4" name="Содержимое 3" descr="Photo0852.jpg"/>
          <p:cNvPicPr>
            <a:picLocks noGrp="1" noChangeAspect="1"/>
          </p:cNvPicPr>
          <p:nvPr>
            <p:ph idx="1"/>
          </p:nvPr>
        </p:nvPicPr>
        <p:blipFill>
          <a:blip r:embed="rId2" cstate="print"/>
          <a:stretch>
            <a:fillRect/>
          </a:stretch>
        </p:blipFill>
        <p:spPr>
          <a:xfrm>
            <a:off x="1259632" y="2564904"/>
            <a:ext cx="6696744" cy="3816424"/>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80728"/>
            <a:ext cx="8229600" cy="576064"/>
          </a:xfrm>
        </p:spPr>
        <p:txBody>
          <a:bodyPr>
            <a:noAutofit/>
          </a:bodyPr>
          <a:lstStyle/>
          <a:p>
            <a:r>
              <a:rPr lang="ru-RU" sz="2000" dirty="0" smtClean="0">
                <a:solidFill>
                  <a:srgbClr val="FFFF00"/>
                </a:solidFill>
              </a:rPr>
              <a:t>И в процессе игры, и на прогулке, мы еще долго пели песню Чебурашки. И конечно строили все вместе «Дом Дружбы»</a:t>
            </a:r>
            <a:br>
              <a:rPr lang="ru-RU" sz="2000" dirty="0" smtClean="0">
                <a:solidFill>
                  <a:srgbClr val="FFFF00"/>
                </a:solidFill>
              </a:rPr>
            </a:br>
            <a:r>
              <a:rPr lang="ru-RU" sz="2000" dirty="0" smtClean="0">
                <a:solidFill>
                  <a:srgbClr val="FFFF00"/>
                </a:solidFill>
              </a:rPr>
              <a:t>Огромное счастье слышать от детей вопрос: - А когда мы опять рисовать будем? А что рисовать будем? И слышать пение ребят, особенно той песни, что была поставлена на занятии</a:t>
            </a:r>
            <a:br>
              <a:rPr lang="ru-RU" sz="2000" dirty="0" smtClean="0">
                <a:solidFill>
                  <a:srgbClr val="FFFF00"/>
                </a:solidFill>
              </a:rPr>
            </a:br>
            <a:endParaRPr lang="ru-RU" sz="2000" dirty="0">
              <a:solidFill>
                <a:srgbClr val="FFFF00"/>
              </a:solidFill>
            </a:endParaRPr>
          </a:p>
        </p:txBody>
      </p:sp>
      <p:pic>
        <p:nvPicPr>
          <p:cNvPr id="4" name="Содержимое 3" descr="Photo0855.jpg"/>
          <p:cNvPicPr>
            <a:picLocks noGrp="1" noChangeAspect="1"/>
          </p:cNvPicPr>
          <p:nvPr>
            <p:ph idx="1"/>
          </p:nvPr>
        </p:nvPicPr>
        <p:blipFill>
          <a:blip r:embed="rId2" cstate="print"/>
          <a:stretch>
            <a:fillRect/>
          </a:stretch>
        </p:blipFill>
        <p:spPr>
          <a:xfrm>
            <a:off x="539552" y="2204864"/>
            <a:ext cx="3672408" cy="4176464"/>
          </a:xfrm>
        </p:spPr>
      </p:pic>
      <p:pic>
        <p:nvPicPr>
          <p:cNvPr id="2050" name="Picture 2" descr="C:\Users\VAIO\Desktop\Волшебная кисточка\Волшебная кисточка\Photo0857.jpg"/>
          <p:cNvPicPr>
            <a:picLocks noChangeAspect="1" noChangeArrowheads="1"/>
          </p:cNvPicPr>
          <p:nvPr/>
        </p:nvPicPr>
        <p:blipFill>
          <a:blip r:embed="rId3" cstate="print"/>
          <a:srcRect/>
          <a:stretch>
            <a:fillRect/>
          </a:stretch>
        </p:blipFill>
        <p:spPr bwMode="auto">
          <a:xfrm>
            <a:off x="4427984" y="2204864"/>
            <a:ext cx="4104456" cy="417646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dirty="0" smtClean="0">
                <a:solidFill>
                  <a:srgbClr val="FFFF00"/>
                </a:solidFill>
              </a:rPr>
              <a:t>Эти натюрморты «Цветы в вазе» мы рисовали под музыку П.И. Чайковского «Вальс цветов» из балета «Щелкунчик»</a:t>
            </a:r>
            <a:r>
              <a:rPr lang="ru-RU" sz="2800" dirty="0" smtClean="0">
                <a:solidFill>
                  <a:srgbClr val="FFC000"/>
                </a:solidFill>
              </a:rPr>
              <a:t/>
            </a:r>
            <a:br>
              <a:rPr lang="ru-RU" sz="2800" dirty="0" smtClean="0">
                <a:solidFill>
                  <a:srgbClr val="FFC000"/>
                </a:solidFill>
              </a:rPr>
            </a:br>
            <a:r>
              <a:rPr lang="ru-RU" sz="2800" dirty="0" smtClean="0">
                <a:solidFill>
                  <a:srgbClr val="FFC000"/>
                </a:solidFill>
              </a:rPr>
              <a:t>»</a:t>
            </a:r>
            <a:endParaRPr lang="ru-RU" sz="2800" dirty="0">
              <a:solidFill>
                <a:srgbClr val="FFC000"/>
              </a:solidFill>
            </a:endParaRPr>
          </a:p>
        </p:txBody>
      </p:sp>
      <p:pic>
        <p:nvPicPr>
          <p:cNvPr id="4" name="Содержимое 3" descr="Photo2170.jpg"/>
          <p:cNvPicPr>
            <a:picLocks noGrp="1" noChangeAspect="1"/>
          </p:cNvPicPr>
          <p:nvPr>
            <p:ph idx="1"/>
          </p:nvPr>
        </p:nvPicPr>
        <p:blipFill>
          <a:blip r:embed="rId2" cstate="print"/>
          <a:stretch>
            <a:fillRect/>
          </a:stretch>
        </p:blipFill>
        <p:spPr>
          <a:xfrm>
            <a:off x="539552" y="1600200"/>
            <a:ext cx="3600400" cy="4525963"/>
          </a:xfrm>
        </p:spPr>
      </p:pic>
      <p:pic>
        <p:nvPicPr>
          <p:cNvPr id="3075" name="Picture 3" descr="C:\Users\VAIO\Desktop\Новые фото\Photo2168.jpg"/>
          <p:cNvPicPr>
            <a:picLocks noChangeAspect="1" noChangeArrowheads="1"/>
          </p:cNvPicPr>
          <p:nvPr/>
        </p:nvPicPr>
        <p:blipFill>
          <a:blip r:embed="rId3" cstate="print"/>
          <a:srcRect/>
          <a:stretch>
            <a:fillRect/>
          </a:stretch>
        </p:blipFill>
        <p:spPr bwMode="auto">
          <a:xfrm>
            <a:off x="4932040" y="1628800"/>
            <a:ext cx="3744416" cy="4536504"/>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1512168"/>
          </a:xfrm>
        </p:spPr>
        <p:txBody>
          <a:bodyPr>
            <a:noAutofit/>
          </a:bodyPr>
          <a:lstStyle/>
          <a:p>
            <a:r>
              <a:rPr lang="ru-RU" sz="2800" dirty="0" smtClean="0">
                <a:solidFill>
                  <a:srgbClr val="FFFF00"/>
                </a:solidFill>
              </a:rPr>
              <a:t>Мой вывод, что эффективность использования музыки в изобразительной деятельности старших дошкольников, будет достигнута при следующих условиях</a:t>
            </a:r>
            <a:r>
              <a:rPr lang="ru-RU" sz="2800" dirty="0" smtClean="0">
                <a:solidFill>
                  <a:srgbClr val="FFC000"/>
                </a:solidFill>
              </a:rPr>
              <a:t>:</a:t>
            </a:r>
            <a:endParaRPr lang="ru-RU" sz="2800" dirty="0">
              <a:solidFill>
                <a:srgbClr val="FFC000"/>
              </a:solidFill>
            </a:endParaRPr>
          </a:p>
        </p:txBody>
      </p:sp>
      <p:sp>
        <p:nvSpPr>
          <p:cNvPr id="3" name="Содержимое 2"/>
          <p:cNvSpPr>
            <a:spLocks noGrp="1"/>
          </p:cNvSpPr>
          <p:nvPr>
            <p:ph idx="1"/>
          </p:nvPr>
        </p:nvSpPr>
        <p:spPr>
          <a:xfrm>
            <a:off x="457200" y="2492896"/>
            <a:ext cx="8229600" cy="3633267"/>
          </a:xfrm>
        </p:spPr>
        <p:txBody>
          <a:bodyPr>
            <a:normAutofit lnSpcReduction="10000"/>
          </a:bodyPr>
          <a:lstStyle/>
          <a:p>
            <a:r>
              <a:rPr lang="ru-RU" dirty="0" smtClean="0"/>
              <a:t>соответствие </a:t>
            </a:r>
            <a:r>
              <a:rPr lang="ru-RU" dirty="0"/>
              <a:t>музыки характеру изображаемых </a:t>
            </a:r>
            <a:r>
              <a:rPr lang="ru-RU" dirty="0" smtClean="0"/>
              <a:t>образов</a:t>
            </a:r>
          </a:p>
          <a:p>
            <a:r>
              <a:rPr lang="ru-RU" dirty="0" smtClean="0"/>
              <a:t> </a:t>
            </a:r>
            <a:r>
              <a:rPr lang="ru-RU" dirty="0"/>
              <a:t>разнообразие используемых музыкальных жанров и стилей в зависимости от вида </a:t>
            </a:r>
            <a:r>
              <a:rPr lang="ru-RU" dirty="0" smtClean="0"/>
              <a:t>деятельности</a:t>
            </a:r>
          </a:p>
          <a:p>
            <a:r>
              <a:rPr lang="ru-RU" dirty="0" smtClean="0"/>
              <a:t> </a:t>
            </a:r>
            <a:r>
              <a:rPr lang="ru-RU" dirty="0"/>
              <a:t>наличие технических музыкальных средств и владение ими педагогом</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lstStyle/>
          <a:p>
            <a:r>
              <a:rPr lang="ru-RU" dirty="0">
                <a:solidFill>
                  <a:srgbClr val="FFFF00"/>
                </a:solidFill>
              </a:rPr>
              <a:t>З</a:t>
            </a:r>
            <a:r>
              <a:rPr lang="ru-RU" dirty="0" smtClean="0">
                <a:solidFill>
                  <a:srgbClr val="FFFF00"/>
                </a:solidFill>
              </a:rPr>
              <a:t>аключение</a:t>
            </a:r>
            <a:endParaRPr lang="ru-RU" dirty="0">
              <a:solidFill>
                <a:srgbClr val="FFFF00"/>
              </a:solidFill>
            </a:endParaRPr>
          </a:p>
        </p:txBody>
      </p:sp>
      <p:sp>
        <p:nvSpPr>
          <p:cNvPr id="3" name="Содержимое 2"/>
          <p:cNvSpPr>
            <a:spLocks noGrp="1"/>
          </p:cNvSpPr>
          <p:nvPr>
            <p:ph idx="1"/>
          </p:nvPr>
        </p:nvSpPr>
        <p:spPr>
          <a:xfrm>
            <a:off x="457200" y="1412776"/>
            <a:ext cx="8229600" cy="4713387"/>
          </a:xfrm>
        </p:spPr>
        <p:txBody>
          <a:bodyPr>
            <a:normAutofit fontScale="77500" lnSpcReduction="20000"/>
          </a:bodyPr>
          <a:lstStyle/>
          <a:p>
            <a:r>
              <a:rPr lang="ru-RU" dirty="0"/>
              <a:t>Изобразительное искусство и музыка – источник особой детской радости в дошкольном </a:t>
            </a:r>
            <a:r>
              <a:rPr lang="ru-RU" dirty="0" smtClean="0"/>
              <a:t>детстве</a:t>
            </a:r>
          </a:p>
          <a:p>
            <a:endParaRPr lang="ru-RU" dirty="0" smtClean="0"/>
          </a:p>
          <a:p>
            <a:r>
              <a:rPr lang="ru-RU" dirty="0" smtClean="0"/>
              <a:t>Ребенок </a:t>
            </a:r>
            <a:r>
              <a:rPr lang="ru-RU" dirty="0"/>
              <a:t>открывает для себя волшебную силу искусства и при достаточном богатстве впечатлений стремиться выразить их в собственном </a:t>
            </a:r>
            <a:r>
              <a:rPr lang="ru-RU" dirty="0" smtClean="0"/>
              <a:t>творчестве </a:t>
            </a:r>
            <a:r>
              <a:rPr lang="ru-RU" dirty="0"/>
              <a:t>через </a:t>
            </a:r>
            <a:r>
              <a:rPr lang="ru-RU" dirty="0" smtClean="0"/>
              <a:t>рисование</a:t>
            </a:r>
          </a:p>
          <a:p>
            <a:endParaRPr lang="ru-RU" dirty="0" smtClean="0"/>
          </a:p>
          <a:p>
            <a:r>
              <a:rPr lang="ru-RU" dirty="0" smtClean="0">
                <a:solidFill>
                  <a:srgbClr val="FFFF00"/>
                </a:solidFill>
              </a:rPr>
              <a:t> Изобразительная </a:t>
            </a:r>
            <a:r>
              <a:rPr lang="ru-RU" dirty="0">
                <a:solidFill>
                  <a:srgbClr val="FFFF00"/>
                </a:solidFill>
              </a:rPr>
              <a:t>деятельность старших дошкольников в сочетании с музыкальной деятельностью, </a:t>
            </a:r>
            <a:r>
              <a:rPr lang="ru-RU" dirty="0" smtClean="0">
                <a:solidFill>
                  <a:srgbClr val="FFFF00"/>
                </a:solidFill>
              </a:rPr>
              <a:t>по моему </a:t>
            </a:r>
            <a:r>
              <a:rPr lang="ru-RU" dirty="0">
                <a:solidFill>
                  <a:srgbClr val="FFFF00"/>
                </a:solidFill>
              </a:rPr>
              <a:t>мнению </a:t>
            </a:r>
            <a:r>
              <a:rPr lang="ru-RU" dirty="0" smtClean="0">
                <a:solidFill>
                  <a:srgbClr val="FFFF00"/>
                </a:solidFill>
              </a:rPr>
              <a:t>и мнению многих </a:t>
            </a:r>
            <a:r>
              <a:rPr lang="ru-RU" dirty="0">
                <a:solidFill>
                  <a:srgbClr val="FFFF00"/>
                </a:solidFill>
              </a:rPr>
              <a:t>педагогов, воспитывают в ребенке эстетический вкус, развивают способность искать, фантазировать,  мыслить неординарно, формируют творческую личность</a:t>
            </a:r>
            <a:r>
              <a:rPr lang="ru-RU" dirty="0" smtClean="0">
                <a:solidFill>
                  <a:srgbClr val="FFFF00"/>
                </a:solidFill>
              </a:rPr>
              <a:t>.                                     Рисуйте, творите с детьми, слушая музыку!</a:t>
            </a:r>
            <a:endParaRPr lang="ru-RU" dirty="0">
              <a:solidFill>
                <a:srgbClr val="FFFF00"/>
              </a:solidFill>
            </a:endParaRPr>
          </a:p>
          <a:p>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1512168"/>
          </a:xfrm>
        </p:spPr>
        <p:txBody>
          <a:bodyPr>
            <a:noAutofit/>
          </a:bodyPr>
          <a:lstStyle/>
          <a:p>
            <a:r>
              <a:rPr lang="ru-RU" sz="2800" dirty="0" smtClean="0">
                <a:solidFill>
                  <a:srgbClr val="FFFF00"/>
                </a:solidFill>
              </a:rPr>
              <a:t>Рисуйте, творите с детьми, слушая музыку </a:t>
            </a:r>
            <a:br>
              <a:rPr lang="ru-RU" sz="2800" dirty="0" smtClean="0">
                <a:solidFill>
                  <a:srgbClr val="FFFF00"/>
                </a:solidFill>
              </a:rPr>
            </a:br>
            <a:r>
              <a:rPr lang="ru-RU" sz="2800" dirty="0" smtClean="0"/>
              <a:t/>
            </a:r>
            <a:br>
              <a:rPr lang="ru-RU" sz="2800" dirty="0" smtClean="0"/>
            </a:br>
            <a:endParaRPr lang="ru-RU" sz="2800" dirty="0"/>
          </a:p>
        </p:txBody>
      </p:sp>
      <p:sp>
        <p:nvSpPr>
          <p:cNvPr id="3" name="Содержимое 2"/>
          <p:cNvSpPr>
            <a:spLocks noGrp="1"/>
          </p:cNvSpPr>
          <p:nvPr>
            <p:ph idx="1"/>
          </p:nvPr>
        </p:nvSpPr>
        <p:spPr>
          <a:xfrm>
            <a:off x="457200" y="2564904"/>
            <a:ext cx="8229600" cy="3960440"/>
          </a:xfrm>
        </p:spPr>
        <p:txBody>
          <a:bodyPr>
            <a:normAutofit fontScale="85000" lnSpcReduction="20000"/>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pPr>
              <a:buNone/>
            </a:pPr>
            <a:r>
              <a:rPr lang="ru-RU" sz="2400" dirty="0" smtClean="0"/>
              <a:t>                                  </a:t>
            </a:r>
          </a:p>
          <a:p>
            <a:pPr>
              <a:buNone/>
            </a:pPr>
            <a:r>
              <a:rPr lang="ru-RU" sz="2100" dirty="0"/>
              <a:t> </a:t>
            </a:r>
            <a:r>
              <a:rPr lang="ru-RU" sz="2100" dirty="0" smtClean="0"/>
              <a:t>                                                   Спасибо за внимание</a:t>
            </a:r>
          </a:p>
          <a:p>
            <a:pPr>
              <a:buNone/>
            </a:pPr>
            <a:r>
              <a:rPr lang="ru-RU" sz="2100" dirty="0" smtClean="0"/>
              <a:t>                                                         </a:t>
            </a:r>
            <a:r>
              <a:rPr lang="ru-RU" sz="2100" dirty="0" smtClean="0"/>
              <a:t>17.02.2023 г.</a:t>
            </a:r>
            <a:endParaRPr lang="ru-RU" sz="2100" dirty="0"/>
          </a:p>
        </p:txBody>
      </p:sp>
      <p:pic>
        <p:nvPicPr>
          <p:cNvPr id="4098" name="Picture 2" descr="C:\Users\VAIO\Desktop\Новые фото\Photo2277.jpg"/>
          <p:cNvPicPr>
            <a:picLocks noChangeAspect="1" noChangeArrowheads="1"/>
          </p:cNvPicPr>
          <p:nvPr/>
        </p:nvPicPr>
        <p:blipFill>
          <a:blip r:embed="rId2" cstate="print"/>
          <a:srcRect/>
          <a:stretch>
            <a:fillRect/>
          </a:stretch>
        </p:blipFill>
        <p:spPr bwMode="auto">
          <a:xfrm>
            <a:off x="6228184" y="1700808"/>
            <a:ext cx="2664296" cy="3456384"/>
          </a:xfrm>
          <a:prstGeom prst="rect">
            <a:avLst/>
          </a:prstGeom>
          <a:noFill/>
        </p:spPr>
      </p:pic>
      <p:pic>
        <p:nvPicPr>
          <p:cNvPr id="4099" name="Picture 3" descr="C:\Users\VAIO\Desktop\Новые фото\Photo2274.jpg"/>
          <p:cNvPicPr>
            <a:picLocks noChangeAspect="1" noChangeArrowheads="1"/>
          </p:cNvPicPr>
          <p:nvPr/>
        </p:nvPicPr>
        <p:blipFill>
          <a:blip r:embed="rId3" cstate="print"/>
          <a:srcRect/>
          <a:stretch>
            <a:fillRect/>
          </a:stretch>
        </p:blipFill>
        <p:spPr bwMode="auto">
          <a:xfrm>
            <a:off x="3203848" y="1700808"/>
            <a:ext cx="2664296" cy="3456384"/>
          </a:xfrm>
          <a:prstGeom prst="rect">
            <a:avLst/>
          </a:prstGeom>
          <a:noFill/>
        </p:spPr>
      </p:pic>
      <p:pic>
        <p:nvPicPr>
          <p:cNvPr id="4100" name="Picture 4" descr="C:\Users\VAIO\Desktop\Новые фото\Photo2278.jpg"/>
          <p:cNvPicPr>
            <a:picLocks noChangeAspect="1" noChangeArrowheads="1"/>
          </p:cNvPicPr>
          <p:nvPr/>
        </p:nvPicPr>
        <p:blipFill>
          <a:blip r:embed="rId4" cstate="print"/>
          <a:srcRect/>
          <a:stretch>
            <a:fillRect/>
          </a:stretch>
        </p:blipFill>
        <p:spPr bwMode="auto">
          <a:xfrm>
            <a:off x="467544" y="1700808"/>
            <a:ext cx="2520280" cy="345638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1152128"/>
          </a:xfrm>
        </p:spPr>
        <p:txBody>
          <a:bodyPr>
            <a:noAutofit/>
          </a:bodyPr>
          <a:lstStyle/>
          <a:p>
            <a:r>
              <a:rPr lang="ru-RU" sz="2200" dirty="0" smtClean="0"/>
              <a:t> По мнению современных педагогов, психологов, решение вопросов эстетического воспитания только на занятиях по продуктивной деятельности не принесет желаемых результатов</a:t>
            </a:r>
            <a:r>
              <a:rPr lang="en-US" sz="2400" dirty="0" smtClean="0"/>
              <a:t/>
            </a:r>
            <a:br>
              <a:rPr lang="en-US" sz="2400" dirty="0" smtClean="0"/>
            </a:br>
            <a:endParaRPr lang="ru-RU" sz="2400" dirty="0"/>
          </a:p>
        </p:txBody>
      </p:sp>
      <p:sp>
        <p:nvSpPr>
          <p:cNvPr id="3" name="Содержимое 2"/>
          <p:cNvSpPr>
            <a:spLocks noGrp="1"/>
          </p:cNvSpPr>
          <p:nvPr>
            <p:ph idx="1"/>
          </p:nvPr>
        </p:nvSpPr>
        <p:spPr>
          <a:xfrm>
            <a:off x="4355976" y="1772815"/>
            <a:ext cx="4330824" cy="4248473"/>
          </a:xfrm>
        </p:spPr>
        <p:txBody>
          <a:bodyPr>
            <a:noAutofit/>
          </a:bodyPr>
          <a:lstStyle/>
          <a:p>
            <a:pPr>
              <a:buNone/>
            </a:pPr>
            <a:endParaRPr lang="ru-RU" sz="2200" dirty="0" smtClean="0"/>
          </a:p>
          <a:p>
            <a:pPr>
              <a:buNone/>
            </a:pPr>
            <a:endParaRPr lang="ru-RU" sz="2200" dirty="0" smtClean="0"/>
          </a:p>
          <a:p>
            <a:r>
              <a:rPr lang="ru-RU" sz="2200" dirty="0" smtClean="0"/>
              <a:t>Детей </a:t>
            </a:r>
            <a:r>
              <a:rPr lang="ru-RU" sz="2200" dirty="0"/>
              <a:t>необходимо учить видеть </a:t>
            </a:r>
            <a:r>
              <a:rPr lang="ru-RU" sz="2200" dirty="0" smtClean="0"/>
              <a:t>прекрасное </a:t>
            </a:r>
            <a:r>
              <a:rPr lang="ru-RU" sz="2200" dirty="0"/>
              <a:t>в природе, слышать в музыке, чувствовать в поэзии, и в результате передавать увиденное  и услышанное посредством изображения. </a:t>
            </a:r>
            <a:r>
              <a:rPr lang="ru-RU" sz="2200" dirty="0">
                <a:solidFill>
                  <a:srgbClr val="FFFF00"/>
                </a:solidFill>
              </a:rPr>
              <a:t>Это возможно при интеграции </a:t>
            </a:r>
            <a:r>
              <a:rPr lang="ru-RU" sz="2200" dirty="0" smtClean="0">
                <a:solidFill>
                  <a:srgbClr val="FFFF00"/>
                </a:solidFill>
              </a:rPr>
              <a:t>искусств</a:t>
            </a:r>
            <a:endParaRPr lang="ru-RU" sz="2200" dirty="0">
              <a:solidFill>
                <a:srgbClr val="FFFF00"/>
              </a:solidFill>
            </a:endParaRPr>
          </a:p>
          <a:p>
            <a:endParaRPr lang="ru-RU" sz="2300" dirty="0"/>
          </a:p>
        </p:txBody>
      </p:sp>
      <p:pic>
        <p:nvPicPr>
          <p:cNvPr id="1026" name="Picture 2" descr="C:\Users\VAIO\Downloads\Детский сад\Photo0872.jpg"/>
          <p:cNvPicPr>
            <a:picLocks noChangeAspect="1" noChangeArrowheads="1"/>
          </p:cNvPicPr>
          <p:nvPr/>
        </p:nvPicPr>
        <p:blipFill>
          <a:blip r:embed="rId2" cstate="print"/>
          <a:srcRect/>
          <a:stretch>
            <a:fillRect/>
          </a:stretch>
        </p:blipFill>
        <p:spPr bwMode="auto">
          <a:xfrm>
            <a:off x="539552" y="1772816"/>
            <a:ext cx="3816424" cy="446449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010346"/>
          </a:xfrm>
        </p:spPr>
        <p:txBody>
          <a:bodyPr>
            <a:normAutofit/>
          </a:bodyPr>
          <a:lstStyle/>
          <a:p>
            <a:endParaRPr lang="ru-RU" dirty="0"/>
          </a:p>
        </p:txBody>
      </p:sp>
      <p:sp>
        <p:nvSpPr>
          <p:cNvPr id="3" name="Содержимое 2"/>
          <p:cNvSpPr>
            <a:spLocks noGrp="1"/>
          </p:cNvSpPr>
          <p:nvPr>
            <p:ph idx="1"/>
          </p:nvPr>
        </p:nvSpPr>
        <p:spPr>
          <a:xfrm>
            <a:off x="251520" y="3356992"/>
            <a:ext cx="8712968" cy="3501008"/>
          </a:xfrm>
        </p:spPr>
        <p:txBody>
          <a:bodyPr>
            <a:normAutofit/>
          </a:bodyPr>
          <a:lstStyle/>
          <a:p>
            <a:r>
              <a:rPr lang="ru-RU" sz="2400" dirty="0"/>
              <a:t>Одной из главных задач дошкольной педагогики является развитие в детях творческих способностей. </a:t>
            </a:r>
            <a:r>
              <a:rPr lang="ru-RU" sz="2400" dirty="0" smtClean="0">
                <a:solidFill>
                  <a:srgbClr val="FFFF00"/>
                </a:solidFill>
              </a:rPr>
              <a:t>Уверена, что, интеграция </a:t>
            </a:r>
            <a:r>
              <a:rPr lang="ru-RU" sz="2400" dirty="0">
                <a:solidFill>
                  <a:srgbClr val="FFFF00"/>
                </a:solidFill>
              </a:rPr>
              <a:t>музыки и изобразительной </a:t>
            </a:r>
            <a:r>
              <a:rPr lang="ru-RU" sz="2400" dirty="0" smtClean="0">
                <a:solidFill>
                  <a:srgbClr val="FFFF00"/>
                </a:solidFill>
              </a:rPr>
              <a:t>деятельности способствует </a:t>
            </a:r>
            <a:r>
              <a:rPr lang="ru-RU" sz="2400" dirty="0">
                <a:solidFill>
                  <a:srgbClr val="FFFF00"/>
                </a:solidFill>
              </a:rPr>
              <a:t>решению этой </a:t>
            </a:r>
            <a:r>
              <a:rPr lang="ru-RU" sz="2400" dirty="0" smtClean="0">
                <a:solidFill>
                  <a:srgbClr val="FFFF00"/>
                </a:solidFill>
              </a:rPr>
              <a:t>задачи</a:t>
            </a:r>
            <a:endParaRPr lang="en-US" sz="2400" dirty="0" smtClean="0">
              <a:solidFill>
                <a:srgbClr val="FFFF00"/>
              </a:solidFill>
            </a:endParaRPr>
          </a:p>
          <a:p>
            <a:r>
              <a:rPr lang="ru-RU" sz="2400" dirty="0" smtClean="0">
                <a:solidFill>
                  <a:srgbClr val="FFFF00"/>
                </a:solidFill>
              </a:rPr>
              <a:t>Через </a:t>
            </a:r>
            <a:r>
              <a:rPr lang="ru-RU" sz="2400" b="1" dirty="0">
                <a:solidFill>
                  <a:srgbClr val="FFFF00"/>
                </a:solidFill>
              </a:rPr>
              <a:t>изобразительную</a:t>
            </a:r>
            <a:r>
              <a:rPr lang="ru-RU" sz="2400" dirty="0">
                <a:solidFill>
                  <a:srgbClr val="FFFF00"/>
                </a:solidFill>
              </a:rPr>
              <a:t> деятельность можно показать детям, что мир удивителен и прекрасен. </a:t>
            </a:r>
            <a:r>
              <a:rPr lang="ru-RU" sz="2400" b="1" dirty="0">
                <a:solidFill>
                  <a:srgbClr val="FFFF00"/>
                </a:solidFill>
              </a:rPr>
              <a:t>Музыка</a:t>
            </a:r>
            <a:r>
              <a:rPr lang="ru-RU" sz="2400" dirty="0">
                <a:solidFill>
                  <a:srgbClr val="FFFF00"/>
                </a:solidFill>
              </a:rPr>
              <a:t> же для ребенка – это мир радостных переживаний, художественное отражение </a:t>
            </a:r>
            <a:r>
              <a:rPr lang="ru-RU" sz="2400" dirty="0" smtClean="0">
                <a:solidFill>
                  <a:srgbClr val="FFFF00"/>
                </a:solidFill>
              </a:rPr>
              <a:t>жизни</a:t>
            </a:r>
            <a:endParaRPr lang="ru-RU" sz="2400" dirty="0">
              <a:solidFill>
                <a:srgbClr val="FFFF00"/>
              </a:solidFill>
            </a:endParaRPr>
          </a:p>
          <a:p>
            <a:endParaRPr lang="ru-RU" sz="2400" dirty="0"/>
          </a:p>
        </p:txBody>
      </p:sp>
      <p:pic>
        <p:nvPicPr>
          <p:cNvPr id="2051" name="Picture 3" descr="C:\Users\VAIO\Downloads\Детский сад\Photo0688.jpg"/>
          <p:cNvPicPr>
            <a:picLocks noChangeAspect="1" noChangeArrowheads="1"/>
          </p:cNvPicPr>
          <p:nvPr/>
        </p:nvPicPr>
        <p:blipFill>
          <a:blip r:embed="rId2" cstate="print"/>
          <a:srcRect/>
          <a:stretch>
            <a:fillRect/>
          </a:stretch>
        </p:blipFill>
        <p:spPr bwMode="auto">
          <a:xfrm>
            <a:off x="1691680" y="260648"/>
            <a:ext cx="5688632" cy="302433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rmAutofit fontScale="90000"/>
          </a:bodyPr>
          <a:lstStyle/>
          <a:p>
            <a:endParaRPr lang="ru-RU" dirty="0"/>
          </a:p>
        </p:txBody>
      </p:sp>
      <p:sp>
        <p:nvSpPr>
          <p:cNvPr id="3" name="Содержимое 2"/>
          <p:cNvSpPr>
            <a:spLocks noGrp="1"/>
          </p:cNvSpPr>
          <p:nvPr>
            <p:ph idx="1"/>
          </p:nvPr>
        </p:nvSpPr>
        <p:spPr>
          <a:xfrm>
            <a:off x="457200" y="2420888"/>
            <a:ext cx="8229600" cy="3705275"/>
          </a:xfrm>
        </p:spPr>
        <p:txBody>
          <a:bodyPr>
            <a:normAutofit fontScale="92500" lnSpcReduction="20000"/>
          </a:bodyPr>
          <a:lstStyle/>
          <a:p>
            <a:endParaRPr lang="ru-RU" dirty="0" smtClean="0"/>
          </a:p>
          <a:p>
            <a:r>
              <a:rPr lang="ru-RU" dirty="0" smtClean="0"/>
              <a:t>Желание связать музыку и цвет, </a:t>
            </a:r>
            <a:r>
              <a:rPr lang="ru-RU" i="1" dirty="0" smtClean="0"/>
              <a:t>«увидеть </a:t>
            </a:r>
            <a:r>
              <a:rPr lang="ru-RU" b="1" i="1" dirty="0" smtClean="0"/>
              <a:t>музыку</a:t>
            </a:r>
            <a:r>
              <a:rPr lang="ru-RU" i="1" dirty="0" smtClean="0"/>
              <a:t>»</a:t>
            </a:r>
            <a:r>
              <a:rPr lang="ru-RU" dirty="0" smtClean="0"/>
              <a:t> и </a:t>
            </a:r>
            <a:r>
              <a:rPr lang="ru-RU" i="1" dirty="0" smtClean="0"/>
              <a:t>«услышать цвет»</a:t>
            </a:r>
            <a:r>
              <a:rPr lang="ru-RU" dirty="0" smtClean="0"/>
              <a:t> столь же древнее, как стремление человека взлететь в небо или обрести вечную молодость</a:t>
            </a:r>
          </a:p>
          <a:p>
            <a:r>
              <a:rPr lang="ru-RU" dirty="0" smtClean="0"/>
              <a:t> Еще Аристотель, древнегреческий философ сравнивал сочетания красок с музыкальными звуками, аккордами, а Ньютон утверждал, что спектр цветов связан с гаммой звуков</a:t>
            </a:r>
            <a:endParaRPr lang="ru-RU" dirty="0"/>
          </a:p>
        </p:txBody>
      </p:sp>
      <p:pic>
        <p:nvPicPr>
          <p:cNvPr id="4098" name="Picture 2" descr="C:\Users\VAIO\Desktop\Волшебная кисточка\Волшебная кисточка\m1.jpg"/>
          <p:cNvPicPr>
            <a:picLocks noChangeAspect="1" noChangeArrowheads="1"/>
          </p:cNvPicPr>
          <p:nvPr/>
        </p:nvPicPr>
        <p:blipFill>
          <a:blip r:embed="rId2" cstate="print"/>
          <a:srcRect/>
          <a:stretch>
            <a:fillRect/>
          </a:stretch>
        </p:blipFill>
        <p:spPr bwMode="auto">
          <a:xfrm>
            <a:off x="323528" y="188640"/>
            <a:ext cx="8640960" cy="252028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4114800" cy="5976664"/>
          </a:xfrm>
        </p:spPr>
        <p:txBody>
          <a:bodyPr>
            <a:noAutofit/>
          </a:bodyPr>
          <a:lstStyle/>
          <a:p>
            <a:pPr algn="l"/>
            <a:r>
              <a:rPr lang="ru-RU" sz="2000" dirty="0" smtClean="0"/>
              <a:t>Впервые </a:t>
            </a:r>
            <a:r>
              <a:rPr lang="ru-RU" sz="2000" b="1" dirty="0" smtClean="0"/>
              <a:t>музыку</a:t>
            </a:r>
            <a:r>
              <a:rPr lang="ru-RU" sz="2000" dirty="0" smtClean="0"/>
              <a:t> и цвет связал композитор Александр Николаевич Скрябин, который обладал тем редкостным даром, который называют </a:t>
            </a:r>
            <a:r>
              <a:rPr lang="ru-RU" sz="2000" i="1" dirty="0" smtClean="0"/>
              <a:t>«видением звука»</a:t>
            </a:r>
            <a:r>
              <a:rPr lang="ru-RU" sz="2000" dirty="0" smtClean="0"/>
              <a:t> или </a:t>
            </a:r>
            <a:r>
              <a:rPr lang="ru-RU" sz="2000" i="1" dirty="0" smtClean="0"/>
              <a:t>«цветовым слухом»</a:t>
            </a:r>
            <a:r>
              <a:rPr lang="ru-RU" sz="2000" dirty="0" smtClean="0"/>
              <a:t> или </a:t>
            </a:r>
            <a:r>
              <a:rPr lang="ru-RU" sz="2000" dirty="0" err="1" smtClean="0"/>
              <a:t>синопсией</a:t>
            </a:r>
            <a:r>
              <a:rPr lang="ru-RU" sz="2000" dirty="0" smtClean="0"/>
              <a:t>.</a:t>
            </a:r>
            <a:br>
              <a:rPr lang="ru-RU" sz="2000" dirty="0" smtClean="0"/>
            </a:br>
            <a:r>
              <a:rPr lang="ru-RU" sz="2000" dirty="0" smtClean="0">
                <a:solidFill>
                  <a:srgbClr val="FFFF00"/>
                </a:solidFill>
              </a:rPr>
              <a:t>Входя в мир природы через приобщение к разным видам искусства, воспринимая, эмоционально переживая замысел художника, композитора, поэта, воплощая свои переживания в цвете, форме, размышляя о природе под влиянием взрослого, дошкольник обогащает свои знания, чувства, у него формируется правильное отношение к живому, желание созидать, а не разрушать</a:t>
            </a:r>
            <a:r>
              <a:rPr lang="ru-RU" sz="2000" dirty="0" smtClean="0"/>
              <a:t/>
            </a:r>
            <a:br>
              <a:rPr lang="ru-RU" sz="2000" dirty="0" smtClean="0"/>
            </a:br>
            <a:endParaRPr lang="ru-RU" sz="2000" dirty="0"/>
          </a:p>
        </p:txBody>
      </p:sp>
      <p:pic>
        <p:nvPicPr>
          <p:cNvPr id="5122" name="Picture 2" descr="C:\Users\VAIO\Desktop\Волшебная кисточка\Волшебная кисточка\А_Н_Срябин.jpg"/>
          <p:cNvPicPr>
            <a:picLocks noGrp="1" noChangeAspect="1" noChangeArrowheads="1"/>
          </p:cNvPicPr>
          <p:nvPr>
            <p:ph idx="1"/>
          </p:nvPr>
        </p:nvPicPr>
        <p:blipFill>
          <a:blip r:embed="rId2" cstate="print"/>
          <a:srcRect/>
          <a:stretch>
            <a:fillRect/>
          </a:stretch>
        </p:blipFill>
        <p:spPr bwMode="auto">
          <a:xfrm>
            <a:off x="4675616" y="332656"/>
            <a:ext cx="3825018" cy="576063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764704"/>
            <a:ext cx="4968552" cy="1872208"/>
          </a:xfrm>
        </p:spPr>
        <p:txBody>
          <a:bodyPr>
            <a:normAutofit/>
          </a:bodyPr>
          <a:lstStyle/>
          <a:p>
            <a:endParaRPr lang="ru-RU" dirty="0"/>
          </a:p>
        </p:txBody>
      </p:sp>
      <p:sp>
        <p:nvSpPr>
          <p:cNvPr id="3" name="Содержимое 2"/>
          <p:cNvSpPr>
            <a:spLocks noGrp="1"/>
          </p:cNvSpPr>
          <p:nvPr>
            <p:ph idx="1"/>
          </p:nvPr>
        </p:nvSpPr>
        <p:spPr>
          <a:xfrm>
            <a:off x="457200" y="3140968"/>
            <a:ext cx="8229600" cy="3456384"/>
          </a:xfrm>
        </p:spPr>
        <p:txBody>
          <a:bodyPr>
            <a:normAutofit fontScale="92500" lnSpcReduction="20000"/>
          </a:bodyPr>
          <a:lstStyle/>
          <a:p>
            <a:r>
              <a:rPr lang="ru-RU" dirty="0"/>
              <a:t>Воспитателю дошкольного образовательного учреждения необходимо изучать новые направления  использования музыки в различных видах деятельности дошкольников, в частности </a:t>
            </a:r>
            <a:r>
              <a:rPr lang="ru-RU" dirty="0" smtClean="0"/>
              <a:t>– изобразительной деятельности</a:t>
            </a:r>
          </a:p>
          <a:p>
            <a:r>
              <a:rPr lang="ru-RU" dirty="0" smtClean="0"/>
              <a:t> Знать</a:t>
            </a:r>
            <a:r>
              <a:rPr lang="ru-RU" dirty="0"/>
              <a:t>, какие ее этапы можно сопровождать музыкой, а также какие музыкальные жанры подобрать к тому или иному </a:t>
            </a:r>
            <a:r>
              <a:rPr lang="ru-RU" dirty="0" smtClean="0"/>
              <a:t>виду </a:t>
            </a:r>
            <a:endParaRPr lang="ru-RU" dirty="0"/>
          </a:p>
          <a:p>
            <a:endParaRPr lang="ru-RU" dirty="0"/>
          </a:p>
        </p:txBody>
      </p:sp>
      <p:pic>
        <p:nvPicPr>
          <p:cNvPr id="6146" name="Picture 2" descr="C:\Users\VAIO\Desktop\Волшебная кисточка\Волшебная кисточка\Воспитатель.jpg"/>
          <p:cNvPicPr>
            <a:picLocks noChangeAspect="1" noChangeArrowheads="1"/>
          </p:cNvPicPr>
          <p:nvPr/>
        </p:nvPicPr>
        <p:blipFill>
          <a:blip r:embed="rId2" cstate="print"/>
          <a:srcRect/>
          <a:stretch>
            <a:fillRect/>
          </a:stretch>
        </p:blipFill>
        <p:spPr bwMode="auto">
          <a:xfrm>
            <a:off x="1187624" y="260648"/>
            <a:ext cx="6552728" cy="280831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1224136"/>
          </a:xfrm>
        </p:spPr>
        <p:txBody>
          <a:bodyPr>
            <a:normAutofit fontScale="90000"/>
          </a:bodyPr>
          <a:lstStyle/>
          <a:p>
            <a:r>
              <a:rPr lang="ru-RU" dirty="0" smtClean="0">
                <a:solidFill>
                  <a:srgbClr val="FFFF00"/>
                </a:solidFill>
              </a:rPr>
              <a:t> Мой опыт работы с детьми   старшего дошкольного возраста</a:t>
            </a:r>
            <a:endParaRPr lang="ru-RU" dirty="0">
              <a:solidFill>
                <a:srgbClr val="FFFF00"/>
              </a:solidFill>
            </a:endParaRPr>
          </a:p>
        </p:txBody>
      </p:sp>
      <p:sp>
        <p:nvSpPr>
          <p:cNvPr id="3" name="Содержимое 2"/>
          <p:cNvSpPr>
            <a:spLocks noGrp="1"/>
          </p:cNvSpPr>
          <p:nvPr>
            <p:ph idx="1"/>
          </p:nvPr>
        </p:nvSpPr>
        <p:spPr>
          <a:xfrm>
            <a:off x="457200" y="1916832"/>
            <a:ext cx="8229600" cy="4209331"/>
          </a:xfrm>
        </p:spPr>
        <p:txBody>
          <a:bodyPr>
            <a:normAutofit/>
          </a:bodyPr>
          <a:lstStyle/>
          <a:p>
            <a:pPr>
              <a:buNone/>
            </a:pPr>
            <a:r>
              <a:rPr lang="ru-RU" dirty="0"/>
              <a:t> </a:t>
            </a:r>
            <a:r>
              <a:rPr lang="ru-RU" dirty="0" smtClean="0"/>
              <a:t>   Реализовывается в практической деятельности с условиями </a:t>
            </a:r>
            <a:r>
              <a:rPr lang="ru-RU" dirty="0"/>
              <a:t>использования музыки в </a:t>
            </a:r>
            <a:r>
              <a:rPr lang="ru-RU" dirty="0" smtClean="0"/>
              <a:t>изобразительной деятельности </a:t>
            </a:r>
            <a:endParaRPr lang="ru-RU" dirty="0"/>
          </a:p>
          <a:p>
            <a:pPr>
              <a:buNone/>
            </a:pPr>
            <a:r>
              <a:rPr lang="ru-RU" dirty="0" smtClean="0"/>
              <a:t>    Объектом  </a:t>
            </a:r>
            <a:r>
              <a:rPr lang="ru-RU" dirty="0"/>
              <a:t>является процесс организации и проведения </a:t>
            </a:r>
            <a:r>
              <a:rPr lang="ru-RU" dirty="0" smtClean="0"/>
              <a:t>изобразительной деятельности </a:t>
            </a:r>
            <a:r>
              <a:rPr lang="ru-RU" dirty="0"/>
              <a:t>с детьми старшего дошкольного </a:t>
            </a:r>
            <a:r>
              <a:rPr lang="ru-RU" dirty="0" smtClean="0"/>
              <a:t>возраста с условием </a:t>
            </a:r>
            <a:r>
              <a:rPr lang="ru-RU" dirty="0"/>
              <a:t>использования музыкальных произведений  </a:t>
            </a: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FFFF00"/>
                </a:solidFill>
              </a:rPr>
              <a:t>Задачи которые ставила для себя:</a:t>
            </a:r>
            <a:endParaRPr lang="ru-RU" dirty="0">
              <a:solidFill>
                <a:srgbClr val="FFFF00"/>
              </a:solidFill>
            </a:endParaRPr>
          </a:p>
        </p:txBody>
      </p:sp>
      <p:sp>
        <p:nvSpPr>
          <p:cNvPr id="3" name="Содержимое 2"/>
          <p:cNvSpPr>
            <a:spLocks noGrp="1"/>
          </p:cNvSpPr>
          <p:nvPr>
            <p:ph idx="1"/>
          </p:nvPr>
        </p:nvSpPr>
        <p:spPr/>
        <p:txBody>
          <a:bodyPr>
            <a:normAutofit fontScale="85000" lnSpcReduction="20000"/>
          </a:bodyPr>
          <a:lstStyle/>
          <a:p>
            <a:endParaRPr lang="ru-RU" dirty="0"/>
          </a:p>
          <a:p>
            <a:r>
              <a:rPr lang="ru-RU" dirty="0"/>
              <a:t>1. Охарактеризовать </a:t>
            </a:r>
            <a:r>
              <a:rPr lang="ru-RU" dirty="0" smtClean="0"/>
              <a:t>изобразительную деятельность старших </a:t>
            </a:r>
            <a:r>
              <a:rPr lang="ru-RU" dirty="0"/>
              <a:t>дошкольников.</a:t>
            </a:r>
          </a:p>
          <a:p>
            <a:r>
              <a:rPr lang="ru-RU" dirty="0"/>
              <a:t>2. Выявить условия и принципы использования музыки в процессе </a:t>
            </a:r>
            <a:r>
              <a:rPr lang="ru-RU" dirty="0" smtClean="0"/>
              <a:t>изобразительной деятельности </a:t>
            </a:r>
            <a:endParaRPr lang="ru-RU" dirty="0"/>
          </a:p>
          <a:p>
            <a:r>
              <a:rPr lang="ru-RU" dirty="0"/>
              <a:t>3. Провести серию интегрированных занятий со старшими дошкольниками и проверить   эффективность использования музыкальных произведений.</a:t>
            </a:r>
          </a:p>
          <a:p>
            <a:pPr>
              <a:buNone/>
            </a:pPr>
            <a:r>
              <a:rPr lang="ru-RU" b="1" dirty="0"/>
              <a:t>	</a:t>
            </a:r>
            <a:r>
              <a:rPr lang="ru-RU" dirty="0"/>
              <a:t>Используемые </a:t>
            </a:r>
            <a:r>
              <a:rPr lang="ru-RU" dirty="0" smtClean="0"/>
              <a:t>методы</a:t>
            </a:r>
            <a:r>
              <a:rPr lang="ru-RU" b="1" dirty="0" smtClean="0"/>
              <a:t>: </a:t>
            </a:r>
            <a:r>
              <a:rPr lang="ru-RU" dirty="0"/>
              <a:t>изучение литературных источников, обследование, наблюдение, опытно-практическая работа.</a:t>
            </a:r>
          </a:p>
          <a:p>
            <a:endParaRPr lang="ru-RU" dirty="0"/>
          </a:p>
          <a:p>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1161</TotalTime>
  <Words>1506</Words>
  <Application>Microsoft Office PowerPoint</Application>
  <PresentationFormat>Экран (4:3)</PresentationFormat>
  <Paragraphs>99</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 «Роль музыки в изобразительной деятельности в ООД с детьми старшего дошкольного возраста»</vt:lpstr>
      <vt:lpstr>  «Музыка объединяет моральную, эмоциональную и эстетическую сферы человека. Музыка — это язык чувств». Василий Александрович Сухомлинский  </vt:lpstr>
      <vt:lpstr> По мнению современных педагогов, психологов, решение вопросов эстетического воспитания только на занятиях по продуктивной деятельности не принесет желаемых результатов </vt:lpstr>
      <vt:lpstr>Презентация PowerPoint</vt:lpstr>
      <vt:lpstr>Презентация PowerPoint</vt:lpstr>
      <vt:lpstr>Впервые музыку и цвет связал композитор Александр Николаевич Скрябин, который обладал тем редкостным даром, который называют «видением звука» или «цветовым слухом» или синопсией. Входя в мир природы через приобщение к разным видам искусства, воспринимая, эмоционально переживая замысел художника, композитора, поэта, воплощая свои переживания в цвете, форме, размышляя о природе под влиянием взрослого, дошкольник обогащает свои знания, чувства, у него формируется правильное отношение к живому, желание созидать, а не разрушать </vt:lpstr>
      <vt:lpstr>Презентация PowerPoint</vt:lpstr>
      <vt:lpstr> Мой опыт работы с детьми   старшего дошкольного возраста</vt:lpstr>
      <vt:lpstr>Задачи которые ставила для себя:</vt:lpstr>
      <vt:lpstr>Комарова Тамара Семеновна – заслуженный деятель науки, доктор педагогических наук, профессор, заведующая кафедрой эстетического воспитания</vt:lpstr>
      <vt:lpstr>Рассмотрим особенности процесса изобразительной деятельности дошкольника в связи с теми условиями, которые необходимы для художественного творчества  В старшем дошкольном возрасте рисование отличается большей самостоятельностью и активностью со стороны детей  Активность заключается в стремлении самостоятельно выбирать материалы, техники для реализации своих замыслов. В этот период у детей уже имеется достаточный изобразительный и эмоционально- личностный опыт, для того чтобы осознанно экспериментировать над созданием выразительного образа в рамках определенной темы.  </vt:lpstr>
      <vt:lpstr>Рисование в детстве оказывает огромное влияние на всестороннее развитие личности ребенка и, прежде всего, на его эстетическое развитие </vt:lpstr>
      <vt:lpstr>На занятиях по аппликации, где дети знакомятся с простыми и сложными формами различных предметов, части и силуэты которых они вырезывают и наклеивают</vt:lpstr>
      <vt:lpstr>Своеобразие лепки, как одного из видов изобразительной (продуктивной) деятельности, заключается в объемном способе изображения</vt:lpstr>
      <vt:lpstr>Важно использовать  в работе с детьми разнообразную по эмоциональному содержанию музыку, обладающую художественными достоинствами </vt:lpstr>
      <vt:lpstr>Так, например, в процессе изображения предметов народных промыслов можно использовать фрагменты произведений русского народного музыкального творчества (народные песни, инструментальные пьесы в исполнении оркестра русских народных инструментов    В процессе работы над изображением природы и природных явлений, можно использовать произведения А. Вивальди, И. Гайдна, П.И. Чайковского (циклы "Времена года") в зависимости от темы занятия  </vt:lpstr>
      <vt:lpstr>Рассмотрим интегрированное занятие на тему  «Осень»          ООД «Рисование»для детей старшего дошкольного возраста  </vt:lpstr>
      <vt:lpstr> В начале занятия я предложила детям отгадать загадки об осени. Далее уточнила у детей какое сейчас время года,  попросила назвать,  какие они знают признаки осени и предложила детям закрыть глаза и представить, что они находятся в осеннем лесу. Дети называли «цвета осени»</vt:lpstr>
      <vt:lpstr>ООД «Рисование» Тема: «Осень»</vt:lpstr>
      <vt:lpstr>ООД «Рисование» Тема: «Осень»</vt:lpstr>
      <vt:lpstr>ООД «Рисование» Тема: «Осень» Вот такая  радостная, и немного лиричная, получилась у нас «Осень»</vt:lpstr>
      <vt:lpstr>Интегрированное занятие по ООД «Рисование» в старшей группе  тема: «Апельсины для Чебурашки» </vt:lpstr>
      <vt:lpstr> Конечно мы читали сказку «Крокодил Гена и его друзья» — произведение Э. Успенского, которое уже более полувека любят дети и взрослые, вспомнили приключения Чебурашки, как он путешествовал в ящике с апельсинами.  А рисовали под песню «Чебурашки» из любимого мультфильма – это трогательная история, рассказывающая о жизни всеми любимой игрушки. Слова ее написал Эдуард Успенский, а музыку – Владимир Шаинский.</vt:lpstr>
      <vt:lpstr>И в процессе игры, и на прогулке, мы еще долго пели песню Чебурашки. И конечно строили все вместе «Дом Дружбы» Огромное счастье слышать от детей вопрос: - А когда мы опять рисовать будем? А что рисовать будем? И слышать пение ребят, особенно той песни, что была поставлена на занятии </vt:lpstr>
      <vt:lpstr>Эти натюрморты «Цветы в вазе» мы рисовали под музыку П.И. Чайковского «Вальс цветов» из балета «Щелкунчик» »</vt:lpstr>
      <vt:lpstr>Мой вывод, что эффективность использования музыки в изобразительной деятельности старших дошкольников, будет достигнута при следующих условиях:</vt:lpstr>
      <vt:lpstr>Заключение</vt:lpstr>
      <vt:lpstr>Рисуйте, творите с детьми, слушая музыку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VAIO</dc:creator>
  <cp:lastModifiedBy>admin</cp:lastModifiedBy>
  <cp:revision>118</cp:revision>
  <dcterms:created xsi:type="dcterms:W3CDTF">2020-10-27T19:37:41Z</dcterms:created>
  <dcterms:modified xsi:type="dcterms:W3CDTF">2023-02-17T12:41:29Z</dcterms:modified>
</cp:coreProperties>
</file>