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7" r:id="rId2"/>
    <p:sldId id="278" r:id="rId3"/>
    <p:sldId id="279" r:id="rId4"/>
    <p:sldId id="280" r:id="rId5"/>
    <p:sldId id="281" r:id="rId6"/>
    <p:sldId id="282" r:id="rId7"/>
    <p:sldId id="273" r:id="rId8"/>
    <p:sldId id="283" r:id="rId9"/>
    <p:sldId id="287" r:id="rId10"/>
    <p:sldId id="288" r:id="rId11"/>
    <p:sldId id="284" r:id="rId12"/>
    <p:sldId id="274" r:id="rId13"/>
    <p:sldId id="285" r:id="rId14"/>
    <p:sldId id="272" r:id="rId15"/>
    <p:sldId id="286" r:id="rId16"/>
    <p:sldId id="275" r:id="rId1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54CC"/>
    <a:srgbClr val="33C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10" d="100"/>
          <a:sy n="110" d="100"/>
        </p:scale>
        <p:origin x="59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dirty="0" smtClean="0"/>
              <a:t>Опыт молодого специалиста</a:t>
            </a:r>
            <a:endParaRPr lang="ru-RU" dirty="0"/>
          </a:p>
        </c:rich>
      </c:tx>
      <c:layout>
        <c:manualLayout>
          <c:xMode val="edge"/>
          <c:yMode val="edge"/>
          <c:x val="0.73862402159410989"/>
          <c:y val="2.634181392575253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Насколько комфортно было общение с наставником? 
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Лист1!$A$2:$A$9</c:f>
              <c:strCache>
                <c:ptCount val="8"/>
                <c:pt idx="0">
                  <c:v>1 опрашиваемый </c:v>
                </c:pt>
                <c:pt idx="1">
                  <c:v>2 опрашиваемый</c:v>
                </c:pt>
                <c:pt idx="2">
                  <c:v>3 опрашиваемый</c:v>
                </c:pt>
                <c:pt idx="3">
                  <c:v>4 опрашиваемый</c:v>
                </c:pt>
                <c:pt idx="4">
                  <c:v>5 опрашиваемый</c:v>
                </c:pt>
                <c:pt idx="5">
                  <c:v>6 опрашиваемый</c:v>
                </c:pt>
                <c:pt idx="6">
                  <c:v>7 опрашиваемый</c:v>
                </c:pt>
                <c:pt idx="7">
                  <c:v>8 опрашиваемый</c:v>
                </c:pt>
              </c:strCache>
            </c:strRef>
          </c:cat>
          <c:val>
            <c:numRef>
              <c:f>Лист1!$B$2:$B$9</c:f>
              <c:numCache>
                <c:formatCode>General</c:formatCode>
                <c:ptCount val="8"/>
                <c:pt idx="0">
                  <c:v>10</c:v>
                </c:pt>
                <c:pt idx="1">
                  <c:v>7</c:v>
                </c:pt>
                <c:pt idx="2">
                  <c:v>10</c:v>
                </c:pt>
                <c:pt idx="3">
                  <c:v>10</c:v>
                </c:pt>
                <c:pt idx="4">
                  <c:v>9</c:v>
                </c:pt>
                <c:pt idx="5">
                  <c:v>10</c:v>
                </c:pt>
                <c:pt idx="6">
                  <c:v>9</c:v>
                </c:pt>
                <c:pt idx="7">
                  <c:v>10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EF30-4739-B2C6-38C7A9FF5468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Насколько полезными/интересными были личные встречи с наставником?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Лист1!$A$2:$A$9</c:f>
              <c:strCache>
                <c:ptCount val="8"/>
                <c:pt idx="0">
                  <c:v>1 опрашиваемый </c:v>
                </c:pt>
                <c:pt idx="1">
                  <c:v>2 опрашиваемый</c:v>
                </c:pt>
                <c:pt idx="2">
                  <c:v>3 опрашиваемый</c:v>
                </c:pt>
                <c:pt idx="3">
                  <c:v>4 опрашиваемый</c:v>
                </c:pt>
                <c:pt idx="4">
                  <c:v>5 опрашиваемый</c:v>
                </c:pt>
                <c:pt idx="5">
                  <c:v>6 опрашиваемый</c:v>
                </c:pt>
                <c:pt idx="6">
                  <c:v>7 опрашиваемый</c:v>
                </c:pt>
                <c:pt idx="7">
                  <c:v>8 опрашиваемый</c:v>
                </c:pt>
              </c:strCache>
            </c:strRef>
          </c:cat>
          <c:val>
            <c:numRef>
              <c:f>Лист1!$C$2:$C$9</c:f>
              <c:numCache>
                <c:formatCode>General</c:formatCode>
                <c:ptCount val="8"/>
                <c:pt idx="0">
                  <c:v>10</c:v>
                </c:pt>
                <c:pt idx="1">
                  <c:v>6</c:v>
                </c:pt>
                <c:pt idx="2">
                  <c:v>10</c:v>
                </c:pt>
                <c:pt idx="3">
                  <c:v>10</c:v>
                </c:pt>
                <c:pt idx="4">
                  <c:v>8</c:v>
                </c:pt>
                <c:pt idx="5">
                  <c:v>10</c:v>
                </c:pt>
                <c:pt idx="6">
                  <c:v>7</c:v>
                </c:pt>
                <c:pt idx="7">
                  <c:v>10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EF30-4739-B2C6-38C7A9FF5468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Насколько полезными/интересными были групповые встречи? 
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Лист1!$A$2:$A$9</c:f>
              <c:strCache>
                <c:ptCount val="8"/>
                <c:pt idx="0">
                  <c:v>1 опрашиваемый </c:v>
                </c:pt>
                <c:pt idx="1">
                  <c:v>2 опрашиваемый</c:v>
                </c:pt>
                <c:pt idx="2">
                  <c:v>3 опрашиваемый</c:v>
                </c:pt>
                <c:pt idx="3">
                  <c:v>4 опрашиваемый</c:v>
                </c:pt>
                <c:pt idx="4">
                  <c:v>5 опрашиваемый</c:v>
                </c:pt>
                <c:pt idx="5">
                  <c:v>6 опрашиваемый</c:v>
                </c:pt>
                <c:pt idx="6">
                  <c:v>7 опрашиваемый</c:v>
                </c:pt>
                <c:pt idx="7">
                  <c:v>8 опрашиваемый</c:v>
                </c:pt>
              </c:strCache>
            </c:strRef>
          </c:cat>
          <c:val>
            <c:numRef>
              <c:f>Лист1!$D$2:$D$9</c:f>
              <c:numCache>
                <c:formatCode>General</c:formatCode>
                <c:ptCount val="8"/>
                <c:pt idx="0">
                  <c:v>9</c:v>
                </c:pt>
                <c:pt idx="1">
                  <c:v>9</c:v>
                </c:pt>
                <c:pt idx="2">
                  <c:v>10</c:v>
                </c:pt>
                <c:pt idx="3">
                  <c:v>10</c:v>
                </c:pt>
                <c:pt idx="4">
                  <c:v>8</c:v>
                </c:pt>
                <c:pt idx="5">
                  <c:v>10</c:v>
                </c:pt>
                <c:pt idx="6">
                  <c:v>8</c:v>
                </c:pt>
                <c:pt idx="7">
                  <c:v>10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EF30-4739-B2C6-38C7A9FF5468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Ощущение поддержки наставника 
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Лист1!$A$2:$A$9</c:f>
              <c:strCache>
                <c:ptCount val="8"/>
                <c:pt idx="0">
                  <c:v>1 опрашиваемый </c:v>
                </c:pt>
                <c:pt idx="1">
                  <c:v>2 опрашиваемый</c:v>
                </c:pt>
                <c:pt idx="2">
                  <c:v>3 опрашиваемый</c:v>
                </c:pt>
                <c:pt idx="3">
                  <c:v>4 опрашиваемый</c:v>
                </c:pt>
                <c:pt idx="4">
                  <c:v>5 опрашиваемый</c:v>
                </c:pt>
                <c:pt idx="5">
                  <c:v>6 опрашиваемый</c:v>
                </c:pt>
                <c:pt idx="6">
                  <c:v>7 опрашиваемый</c:v>
                </c:pt>
                <c:pt idx="7">
                  <c:v>8 опрашиваемый</c:v>
                </c:pt>
              </c:strCache>
            </c:strRef>
          </c:cat>
          <c:val>
            <c:numRef>
              <c:f>Лист1!$E$2:$E$9</c:f>
              <c:numCache>
                <c:formatCode>General</c:formatCode>
                <c:ptCount val="8"/>
                <c:pt idx="0">
                  <c:v>8</c:v>
                </c:pt>
                <c:pt idx="1">
                  <c:v>6</c:v>
                </c:pt>
                <c:pt idx="2">
                  <c:v>10</c:v>
                </c:pt>
                <c:pt idx="3">
                  <c:v>10</c:v>
                </c:pt>
                <c:pt idx="4">
                  <c:v>9</c:v>
                </c:pt>
                <c:pt idx="5">
                  <c:v>10</c:v>
                </c:pt>
                <c:pt idx="6">
                  <c:v>7</c:v>
                </c:pt>
                <c:pt idx="7">
                  <c:v>10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EF30-4739-B2C6-38C7A9FF5468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Насколько был понятен план работы с наставником? 
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Лист1!$A$2:$A$9</c:f>
              <c:strCache>
                <c:ptCount val="8"/>
                <c:pt idx="0">
                  <c:v>1 опрашиваемый </c:v>
                </c:pt>
                <c:pt idx="1">
                  <c:v>2 опрашиваемый</c:v>
                </c:pt>
                <c:pt idx="2">
                  <c:v>3 опрашиваемый</c:v>
                </c:pt>
                <c:pt idx="3">
                  <c:v>4 опрашиваемый</c:v>
                </c:pt>
                <c:pt idx="4">
                  <c:v>5 опрашиваемый</c:v>
                </c:pt>
                <c:pt idx="5">
                  <c:v>6 опрашиваемый</c:v>
                </c:pt>
                <c:pt idx="6">
                  <c:v>7 опрашиваемый</c:v>
                </c:pt>
                <c:pt idx="7">
                  <c:v>8 опрашиваемый</c:v>
                </c:pt>
              </c:strCache>
            </c:strRef>
          </c:cat>
          <c:val>
            <c:numRef>
              <c:f>Лист1!$F$2:$F$9</c:f>
              <c:numCache>
                <c:formatCode>General</c:formatCode>
                <c:ptCount val="8"/>
                <c:pt idx="0">
                  <c:v>8</c:v>
                </c:pt>
                <c:pt idx="1">
                  <c:v>3</c:v>
                </c:pt>
                <c:pt idx="2">
                  <c:v>10</c:v>
                </c:pt>
                <c:pt idx="3">
                  <c:v>10</c:v>
                </c:pt>
                <c:pt idx="4">
                  <c:v>8</c:v>
                </c:pt>
                <c:pt idx="5">
                  <c:v>10</c:v>
                </c:pt>
                <c:pt idx="6">
                  <c:v>8</c:v>
                </c:pt>
                <c:pt idx="7">
                  <c:v>10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EF30-4739-B2C6-38C7A9FF5468}"/>
            </c:ext>
          </c:extLst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Ощущение безопасности при общении с наставником 
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Лист1!$A$2:$A$9</c:f>
              <c:strCache>
                <c:ptCount val="8"/>
                <c:pt idx="0">
                  <c:v>1 опрашиваемый </c:v>
                </c:pt>
                <c:pt idx="1">
                  <c:v>2 опрашиваемый</c:v>
                </c:pt>
                <c:pt idx="2">
                  <c:v>3 опрашиваемый</c:v>
                </c:pt>
                <c:pt idx="3">
                  <c:v>4 опрашиваемый</c:v>
                </c:pt>
                <c:pt idx="4">
                  <c:v>5 опрашиваемый</c:v>
                </c:pt>
                <c:pt idx="5">
                  <c:v>6 опрашиваемый</c:v>
                </c:pt>
                <c:pt idx="6">
                  <c:v>7 опрашиваемый</c:v>
                </c:pt>
                <c:pt idx="7">
                  <c:v>8 опрашиваемый</c:v>
                </c:pt>
              </c:strCache>
            </c:strRef>
          </c:cat>
          <c:val>
            <c:numRef>
              <c:f>Лист1!$G$2:$G$9</c:f>
              <c:numCache>
                <c:formatCode>General</c:formatCode>
                <c:ptCount val="8"/>
                <c:pt idx="0">
                  <c:v>7</c:v>
                </c:pt>
                <c:pt idx="1">
                  <c:v>7</c:v>
                </c:pt>
                <c:pt idx="2">
                  <c:v>10</c:v>
                </c:pt>
                <c:pt idx="3">
                  <c:v>10</c:v>
                </c:pt>
                <c:pt idx="4">
                  <c:v>9</c:v>
                </c:pt>
                <c:pt idx="5">
                  <c:v>10</c:v>
                </c:pt>
                <c:pt idx="6">
                  <c:v>8</c:v>
                </c:pt>
                <c:pt idx="7">
                  <c:v>10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EF30-4739-B2C6-38C7A9FF5468}"/>
            </c:ext>
          </c:extLst>
        </c:ser>
        <c:ser>
          <c:idx val="6"/>
          <c:order val="6"/>
          <c:tx>
            <c:strRef>
              <c:f>Лист1!$H$1</c:f>
              <c:strCache>
                <c:ptCount val="1"/>
                <c:pt idx="0">
                  <c:v>Насколько было понятно, что от Вас ждет наставник? 
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Лист1!$A$2:$A$9</c:f>
              <c:strCache>
                <c:ptCount val="8"/>
                <c:pt idx="0">
                  <c:v>1 опрашиваемый </c:v>
                </c:pt>
                <c:pt idx="1">
                  <c:v>2 опрашиваемый</c:v>
                </c:pt>
                <c:pt idx="2">
                  <c:v>3 опрашиваемый</c:v>
                </c:pt>
                <c:pt idx="3">
                  <c:v>4 опрашиваемый</c:v>
                </c:pt>
                <c:pt idx="4">
                  <c:v>5 опрашиваемый</c:v>
                </c:pt>
                <c:pt idx="5">
                  <c:v>6 опрашиваемый</c:v>
                </c:pt>
                <c:pt idx="6">
                  <c:v>7 опрашиваемый</c:v>
                </c:pt>
                <c:pt idx="7">
                  <c:v>8 опрашиваемый</c:v>
                </c:pt>
              </c:strCache>
            </c:strRef>
          </c:cat>
          <c:val>
            <c:numRef>
              <c:f>Лист1!$H$2:$H$9</c:f>
              <c:numCache>
                <c:formatCode>General</c:formatCode>
                <c:ptCount val="8"/>
                <c:pt idx="0">
                  <c:v>9</c:v>
                </c:pt>
                <c:pt idx="1">
                  <c:v>10</c:v>
                </c:pt>
                <c:pt idx="2">
                  <c:v>10</c:v>
                </c:pt>
                <c:pt idx="3">
                  <c:v>10</c:v>
                </c:pt>
                <c:pt idx="4">
                  <c:v>7</c:v>
                </c:pt>
                <c:pt idx="5">
                  <c:v>10</c:v>
                </c:pt>
                <c:pt idx="6">
                  <c:v>8</c:v>
                </c:pt>
                <c:pt idx="7">
                  <c:v>10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EF30-4739-B2C6-38C7A9FF5468}"/>
            </c:ext>
          </c:extLst>
        </c:ser>
        <c:ser>
          <c:idx val="7"/>
          <c:order val="7"/>
          <c:tx>
            <c:strRef>
              <c:f>Лист1!$I$1</c:f>
              <c:strCache>
                <c:ptCount val="1"/>
                <c:pt idx="0">
                  <c:v>Насколько Вы довольны вашей совместной работой?
</c:v>
                </c:pt>
              </c:strCache>
            </c:strRef>
          </c:tx>
          <c:spPr>
            <a:solidFill>
              <a:schemeClr val="accent2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Лист1!$A$2:$A$9</c:f>
              <c:strCache>
                <c:ptCount val="8"/>
                <c:pt idx="0">
                  <c:v>1 опрашиваемый </c:v>
                </c:pt>
                <c:pt idx="1">
                  <c:v>2 опрашиваемый</c:v>
                </c:pt>
                <c:pt idx="2">
                  <c:v>3 опрашиваемый</c:v>
                </c:pt>
                <c:pt idx="3">
                  <c:v>4 опрашиваемый</c:v>
                </c:pt>
                <c:pt idx="4">
                  <c:v>5 опрашиваемый</c:v>
                </c:pt>
                <c:pt idx="5">
                  <c:v>6 опрашиваемый</c:v>
                </c:pt>
                <c:pt idx="6">
                  <c:v>7 опрашиваемый</c:v>
                </c:pt>
                <c:pt idx="7">
                  <c:v>8 опрашиваемый</c:v>
                </c:pt>
              </c:strCache>
            </c:strRef>
          </c:cat>
          <c:val>
            <c:numRef>
              <c:f>Лист1!$I$2:$I$9</c:f>
              <c:numCache>
                <c:formatCode>General</c:formatCode>
                <c:ptCount val="8"/>
                <c:pt idx="0">
                  <c:v>9</c:v>
                </c:pt>
                <c:pt idx="1">
                  <c:v>3</c:v>
                </c:pt>
                <c:pt idx="2">
                  <c:v>10</c:v>
                </c:pt>
                <c:pt idx="3">
                  <c:v>10</c:v>
                </c:pt>
                <c:pt idx="4">
                  <c:v>9</c:v>
                </c:pt>
                <c:pt idx="5">
                  <c:v>10</c:v>
                </c:pt>
                <c:pt idx="6">
                  <c:v>8</c:v>
                </c:pt>
                <c:pt idx="7">
                  <c:v>10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7-EF30-4739-B2C6-38C7A9FF546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60413376"/>
        <c:axId val="360415056"/>
      </c:barChart>
      <c:catAx>
        <c:axId val="3604133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60415056"/>
        <c:crosses val="autoZero"/>
        <c:auto val="1"/>
        <c:lblAlgn val="ctr"/>
        <c:lblOffset val="100"/>
        <c:noMultiLvlLbl val="0"/>
      </c:catAx>
      <c:valAx>
        <c:axId val="3604150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6041337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6.6869217182630114E-2"/>
          <c:y val="0.7668488716206957"/>
          <c:w val="0.84374129507061313"/>
          <c:h val="0.2328382267425709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Кол-во баллов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cat>
            <c:strRef>
              <c:f>Лист1!$A$2:$A$9</c:f>
              <c:strCache>
                <c:ptCount val="8"/>
                <c:pt idx="0">
                  <c:v>Насколько комфортно было общение с наставником? 
</c:v>
                </c:pt>
                <c:pt idx="1">
                  <c:v>Насколько полезными/интересными были личные встречи с наставником? 
</c:v>
                </c:pt>
                <c:pt idx="2">
                  <c:v>Насколько полезными/интересными были групповые встречи? 
</c:v>
                </c:pt>
                <c:pt idx="3">
                  <c:v>Ощущение поддержки наставника 
</c:v>
                </c:pt>
                <c:pt idx="4">
                  <c:v>Насколько был понятен план работы с наставником? 
</c:v>
                </c:pt>
                <c:pt idx="5">
                  <c:v>Ощущение безопасности при общении с наставником 
</c:v>
                </c:pt>
                <c:pt idx="6">
                  <c:v>Насколько было понятно, что от Вас ждет наставник? 
</c:v>
                </c:pt>
                <c:pt idx="7">
                  <c:v>Насколько Вы довольны вашей совместной работой?
</c:v>
                </c:pt>
              </c:strCache>
            </c:strRef>
          </c:cat>
          <c:val>
            <c:numRef>
              <c:f>Лист1!$B$2:$B$9</c:f>
              <c:numCache>
                <c:formatCode>General</c:formatCode>
                <c:ptCount val="8"/>
                <c:pt idx="0">
                  <c:v>75</c:v>
                </c:pt>
                <c:pt idx="1">
                  <c:v>71</c:v>
                </c:pt>
                <c:pt idx="2">
                  <c:v>74</c:v>
                </c:pt>
                <c:pt idx="3">
                  <c:v>70</c:v>
                </c:pt>
                <c:pt idx="4">
                  <c:v>67</c:v>
                </c:pt>
                <c:pt idx="5">
                  <c:v>71</c:v>
                </c:pt>
                <c:pt idx="6">
                  <c:v>73</c:v>
                </c:pt>
                <c:pt idx="7">
                  <c:v>69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266F-4D8B-AC03-CDC0648EB75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360039808"/>
        <c:axId val="360042048"/>
      </c:barChart>
      <c:catAx>
        <c:axId val="3600398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noFill/>
            <a:round/>
          </a:ln>
          <a:effectLst>
            <a:glow>
              <a:schemeClr val="accent1">
                <a:alpha val="99000"/>
              </a:schemeClr>
            </a:glow>
          </a:effectLst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Bookman Old Style" panose="02050604050505020204" pitchFamily="18" charset="0"/>
                <a:ea typeface="+mn-ea"/>
                <a:cs typeface="+mn-cs"/>
              </a:defRPr>
            </a:pPr>
            <a:endParaRPr lang="ru-RU"/>
          </a:p>
        </c:txPr>
        <c:crossAx val="360042048"/>
        <c:crosses val="autoZero"/>
        <c:auto val="1"/>
        <c:lblAlgn val="ctr"/>
        <c:lblOffset val="100"/>
        <c:noMultiLvlLbl val="0"/>
      </c:catAx>
      <c:valAx>
        <c:axId val="36004204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cross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600398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BBA17D-7542-43AC-B9FC-535AE9BF4D74}" type="datetimeFigureOut">
              <a:rPr lang="ru-RU" smtClean="0"/>
              <a:t>05.04.2024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C3910-F115-4F8A-97B1-0CCC528D72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63784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BBA17D-7542-43AC-B9FC-535AE9BF4D74}" type="datetimeFigureOut">
              <a:rPr lang="ru-RU" smtClean="0"/>
              <a:t>05.04.2024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C3910-F115-4F8A-97B1-0CCC528D72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95937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BBA17D-7542-43AC-B9FC-535AE9BF4D74}" type="datetimeFigureOut">
              <a:rPr lang="ru-RU" smtClean="0"/>
              <a:t>05.04.2024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C3910-F115-4F8A-97B1-0CCC528D72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90441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BBA17D-7542-43AC-B9FC-535AE9BF4D74}" type="datetimeFigureOut">
              <a:rPr lang="ru-RU" smtClean="0"/>
              <a:t>05.04.2024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C3910-F115-4F8A-97B1-0CCC528D72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52912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BBA17D-7542-43AC-B9FC-535AE9BF4D74}" type="datetimeFigureOut">
              <a:rPr lang="ru-RU" smtClean="0"/>
              <a:t>05.04.2024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C3910-F115-4F8A-97B1-0CCC528D72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1559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BBA17D-7542-43AC-B9FC-535AE9BF4D74}" type="datetimeFigureOut">
              <a:rPr lang="ru-RU" smtClean="0"/>
              <a:t>05.04.2024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C3910-F115-4F8A-97B1-0CCC528D72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37733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BBA17D-7542-43AC-B9FC-535AE9BF4D74}" type="datetimeFigureOut">
              <a:rPr lang="ru-RU" smtClean="0"/>
              <a:t>05.04.2024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C3910-F115-4F8A-97B1-0CCC528D72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51021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BBA17D-7542-43AC-B9FC-535AE9BF4D74}" type="datetimeFigureOut">
              <a:rPr lang="ru-RU" smtClean="0"/>
              <a:t>05.04.2024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C3910-F115-4F8A-97B1-0CCC528D72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13585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BBA17D-7542-43AC-B9FC-535AE9BF4D74}" type="datetimeFigureOut">
              <a:rPr lang="ru-RU" smtClean="0"/>
              <a:t>05.04.2024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C3910-F115-4F8A-97B1-0CCC528D72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9812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BBA17D-7542-43AC-B9FC-535AE9BF4D74}" type="datetimeFigureOut">
              <a:rPr lang="ru-RU" smtClean="0"/>
              <a:t>05.04.2024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C3910-F115-4F8A-97B1-0CCC528D72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48767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BBA17D-7542-43AC-B9FC-535AE9BF4D74}" type="datetimeFigureOut">
              <a:rPr lang="ru-RU" smtClean="0"/>
              <a:t>05.04.2024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C3910-F115-4F8A-97B1-0CCC528D72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78113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CC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BBA17D-7542-43AC-B9FC-535AE9BF4D74}" type="datetimeFigureOut">
              <a:rPr lang="ru-RU" smtClean="0"/>
              <a:t>05.04.2024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6C3910-F115-4F8A-97B1-0CCC528D72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19582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68024" y="559255"/>
            <a:ext cx="3123976" cy="3123976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14615" y="134401"/>
            <a:ext cx="5907386" cy="111703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ОПЫТ НАСТАВНИЧЕСТВА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МБОУ «ГИМНАЗИЯ №2» </a:t>
            </a:r>
            <a:endParaRPr lang="ru-RU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47572" y="3308674"/>
            <a:ext cx="2544428" cy="339257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/>
          <a:srcRect t="31219" b="63"/>
          <a:stretch/>
        </p:blipFill>
        <p:spPr>
          <a:xfrm>
            <a:off x="2732966" y="2595026"/>
            <a:ext cx="6914606" cy="356596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08681" y="279487"/>
            <a:ext cx="2737649" cy="241768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6"/>
          <a:srcRect t="18921"/>
          <a:stretch/>
        </p:blipFill>
        <p:spPr>
          <a:xfrm>
            <a:off x="8071472" y="685741"/>
            <a:ext cx="2848314" cy="2346959"/>
          </a:xfrm>
          <a:prstGeom prst="rect">
            <a:avLst/>
          </a:prstGeom>
        </p:spPr>
      </p:pic>
      <p:pic>
        <p:nvPicPr>
          <p:cNvPr id="1038" name="Picture 14" descr="Наставник. Роль, функция или компетенция. Часть 2 | Институт Тренинга  (входит в ГК «Институт Тренинга – АРБ Про»)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65245"/>
            <a:ext cx="4787350" cy="2486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727" y="1063189"/>
            <a:ext cx="3114173" cy="3063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771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52030" y="0"/>
            <a:ext cx="8898156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9607" y="0"/>
            <a:ext cx="53523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729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1920" y="99431"/>
            <a:ext cx="10694126" cy="1380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4400" b="1" dirty="0" smtClean="0">
                <a:solidFill>
                  <a:srgbClr val="FFFF00"/>
                </a:solidFill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СВОБОДА: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800" dirty="0" smtClean="0">
                <a:solidFill>
                  <a:srgbClr val="FFFF00"/>
                </a:solidFill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быстрый переход от роли наставляемого к роли наставника</a:t>
            </a:r>
            <a:endParaRPr lang="ru-RU" sz="2800" dirty="0">
              <a:solidFill>
                <a:srgbClr val="FFFF00"/>
              </a:solidFill>
              <a:latin typeface="Book Antiqua" panose="0204060205030503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194" name="Picture 2" descr="Наставник. Роль, функция или компетенция. Часть 1 | Институт Тренинга  (входит в ГК «Институт Тренинга – АРБ Про»)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924" y="1466094"/>
            <a:ext cx="10858500" cy="5276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4765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0297" y="108275"/>
            <a:ext cx="11991703" cy="6851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3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РЕЗУЛЬТАТ ОПРОСА (ОБОБЩЕНИЕ)</a:t>
            </a:r>
          </a:p>
        </p:txBody>
      </p:sp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1537950316"/>
              </p:ext>
            </p:extLst>
          </p:nvPr>
        </p:nvGraphicFramePr>
        <p:xfrm>
          <a:off x="200298" y="586409"/>
          <a:ext cx="11875746" cy="61423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321142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09016" y="177943"/>
            <a:ext cx="9970999" cy="14463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ru-RU" sz="4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ГИБКОСТЬ</a:t>
            </a:r>
            <a:r>
              <a:rPr lang="ru-RU" sz="3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</a:p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ru-RU" sz="3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наставничество невозможно ввести насильно</a:t>
            </a:r>
            <a:endParaRPr lang="ru-RU" sz="36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218" name="Picture 2" descr="https://training-institute.ru/wp-content/uploads/2022/10/glavnaya-3-1140x58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004" y="1547177"/>
            <a:ext cx="10858500" cy="5553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072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dpocpp.ru/pluginfile.php/11827/course/overviewfiles/teacher-profesora-ensenando-766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80" r="19268"/>
          <a:stretch/>
        </p:blipFill>
        <p:spPr bwMode="auto">
          <a:xfrm>
            <a:off x="4760619" y="450837"/>
            <a:ext cx="7431381" cy="7545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00297" y="108275"/>
            <a:ext cx="11991703" cy="6851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3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ОПЫТ МОЛОДОГО СПЕЦИАЛИСТА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760619" y="1848282"/>
            <a:ext cx="4752836" cy="47510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450215" algn="just">
              <a:lnSpc>
                <a:spcPct val="115000"/>
              </a:lnSpc>
              <a:spcAft>
                <a:spcPts val="1000"/>
              </a:spcAft>
            </a:pPr>
            <a:r>
              <a:rPr lang="ru-RU" sz="1600" dirty="0"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Опрос:</a:t>
            </a:r>
            <a:endParaRPr lang="ru-RU" sz="1400" dirty="0">
              <a:latin typeface="Book Antiqua" panose="0204060205030503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1600" dirty="0"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Насколько комфортно было общение с наставником? </a:t>
            </a:r>
            <a:endParaRPr lang="ru-RU" sz="1400" dirty="0">
              <a:latin typeface="Book Antiqua" panose="0204060205030503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1600" dirty="0"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Насколько полезными/интересными были личные встречи с наставником? </a:t>
            </a:r>
            <a:endParaRPr lang="ru-RU" sz="1400" dirty="0">
              <a:latin typeface="Book Antiqua" panose="0204060205030503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1600" dirty="0"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Насколько полезными/интересными были групповые встречи? </a:t>
            </a:r>
            <a:endParaRPr lang="ru-RU" sz="1400" dirty="0">
              <a:latin typeface="Book Antiqua" panose="0204060205030503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1600" dirty="0"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Ощущение поддержки наставника </a:t>
            </a:r>
            <a:endParaRPr lang="ru-RU" sz="1400" dirty="0">
              <a:latin typeface="Book Antiqua" panose="0204060205030503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1600" dirty="0" smtClean="0"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Насколько </a:t>
            </a:r>
            <a:r>
              <a:rPr lang="ru-RU" sz="1600" dirty="0"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был понятен план работы с наставником? </a:t>
            </a:r>
            <a:endParaRPr lang="ru-RU" sz="1400" dirty="0">
              <a:latin typeface="Book Antiqua" panose="0204060205030503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1600" dirty="0"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Ощущение безопасности при общении с наставником </a:t>
            </a:r>
            <a:endParaRPr lang="ru-RU" sz="1400" dirty="0">
              <a:latin typeface="Book Antiqua" panose="0204060205030503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1600" dirty="0"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Насколько было понятно, что от Вас ждет наставник? </a:t>
            </a:r>
            <a:endParaRPr lang="ru-RU" sz="1400" dirty="0">
              <a:latin typeface="Book Antiqua" panose="0204060205030503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1000"/>
              </a:spcAft>
              <a:buFont typeface="+mj-lt"/>
              <a:buAutoNum type="arabicPeriod"/>
            </a:pPr>
            <a:r>
              <a:rPr lang="ru-RU" sz="1600" dirty="0"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Насколько Вы довольны вашей совместной работой?</a:t>
            </a:r>
            <a:endParaRPr lang="ru-RU" sz="1400" dirty="0">
              <a:effectLst/>
              <a:latin typeface="Book Antiqua" panose="0204060205030503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5707438"/>
              </p:ext>
            </p:extLst>
          </p:nvPr>
        </p:nvGraphicFramePr>
        <p:xfrm>
          <a:off x="84922" y="709510"/>
          <a:ext cx="4597918" cy="5047488"/>
        </p:xfrm>
        <a:graphic>
          <a:graphicData uri="http://schemas.openxmlformats.org/drawingml/2006/table">
            <a:tbl>
              <a:tblPr firstRow="1" firstCol="1" bandRow="1">
                <a:tableStyleId>{93296810-A885-4BE3-A3E7-6D5BEEA58F35}</a:tableStyleId>
              </a:tblPr>
              <a:tblGrid>
                <a:gridCol w="1115393">
                  <a:extLst>
                    <a:ext uri="{9D8B030D-6E8A-4147-A177-3AD203B41FA5}">
                      <a16:colId xmlns="" xmlns:a16="http://schemas.microsoft.com/office/drawing/2014/main" val="442595239"/>
                    </a:ext>
                  </a:extLst>
                </a:gridCol>
                <a:gridCol w="520202">
                  <a:extLst>
                    <a:ext uri="{9D8B030D-6E8A-4147-A177-3AD203B41FA5}">
                      <a16:colId xmlns="" xmlns:a16="http://schemas.microsoft.com/office/drawing/2014/main" val="3677978928"/>
                    </a:ext>
                  </a:extLst>
                </a:gridCol>
                <a:gridCol w="423189">
                  <a:extLst>
                    <a:ext uri="{9D8B030D-6E8A-4147-A177-3AD203B41FA5}">
                      <a16:colId xmlns="" xmlns:a16="http://schemas.microsoft.com/office/drawing/2014/main" val="2742756082"/>
                    </a:ext>
                  </a:extLst>
                </a:gridCol>
                <a:gridCol w="423189">
                  <a:extLst>
                    <a:ext uri="{9D8B030D-6E8A-4147-A177-3AD203B41FA5}">
                      <a16:colId xmlns="" xmlns:a16="http://schemas.microsoft.com/office/drawing/2014/main" val="3271555327"/>
                    </a:ext>
                  </a:extLst>
                </a:gridCol>
                <a:gridCol w="423189">
                  <a:extLst>
                    <a:ext uri="{9D8B030D-6E8A-4147-A177-3AD203B41FA5}">
                      <a16:colId xmlns="" xmlns:a16="http://schemas.microsoft.com/office/drawing/2014/main" val="2885586624"/>
                    </a:ext>
                  </a:extLst>
                </a:gridCol>
                <a:gridCol w="423189">
                  <a:extLst>
                    <a:ext uri="{9D8B030D-6E8A-4147-A177-3AD203B41FA5}">
                      <a16:colId xmlns="" xmlns:a16="http://schemas.microsoft.com/office/drawing/2014/main" val="3706886846"/>
                    </a:ext>
                  </a:extLst>
                </a:gridCol>
                <a:gridCol w="423189">
                  <a:extLst>
                    <a:ext uri="{9D8B030D-6E8A-4147-A177-3AD203B41FA5}">
                      <a16:colId xmlns="" xmlns:a16="http://schemas.microsoft.com/office/drawing/2014/main" val="2868216727"/>
                    </a:ext>
                  </a:extLst>
                </a:gridCol>
                <a:gridCol w="423189">
                  <a:extLst>
                    <a:ext uri="{9D8B030D-6E8A-4147-A177-3AD203B41FA5}">
                      <a16:colId xmlns="" xmlns:a16="http://schemas.microsoft.com/office/drawing/2014/main" val="1391582839"/>
                    </a:ext>
                  </a:extLst>
                </a:gridCol>
                <a:gridCol w="423189">
                  <a:extLst>
                    <a:ext uri="{9D8B030D-6E8A-4147-A177-3AD203B41FA5}">
                      <a16:colId xmlns="" xmlns:a16="http://schemas.microsoft.com/office/drawing/2014/main" val="1372341029"/>
                    </a:ext>
                  </a:extLst>
                </a:gridCol>
              </a:tblGrid>
              <a:tr h="18645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№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3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4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6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7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8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443963864"/>
                  </a:ext>
                </a:extLst>
              </a:tr>
              <a:tr h="37291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1Опрашиваемый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10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10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9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8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8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7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9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9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3271398010"/>
                  </a:ext>
                </a:extLst>
              </a:tr>
              <a:tr h="37291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 Опрашиваемый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7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6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9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6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3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7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10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3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637031307"/>
                  </a:ext>
                </a:extLst>
              </a:tr>
              <a:tr h="37291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3 Опрашиваемый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10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10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10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10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10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10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10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10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821467386"/>
                  </a:ext>
                </a:extLst>
              </a:tr>
              <a:tr h="37291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4 Опрашиваемый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10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10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10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10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10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10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10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10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2035286083"/>
                  </a:ext>
                </a:extLst>
              </a:tr>
              <a:tr h="37291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5 Опрашиваемый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9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8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8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9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8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9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7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9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2437254248"/>
                  </a:ext>
                </a:extLst>
              </a:tr>
              <a:tr h="37291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6 Опрашиваемый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10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10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10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10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10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10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10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10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3735049737"/>
                  </a:ext>
                </a:extLst>
              </a:tr>
              <a:tr h="37291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7 Опрашиваемый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9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7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8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7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8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8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8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8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4197766686"/>
                  </a:ext>
                </a:extLst>
              </a:tr>
              <a:tr h="37291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8 Опрашиваемый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10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10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10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10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10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10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10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293132123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3020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0297" y="108275"/>
            <a:ext cx="11991703" cy="6851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3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СИСТЕМА НАСТАВЛЯЕМЫЙ – НАСТАВЛЯЕМОМУ</a:t>
            </a:r>
            <a:endParaRPr lang="ru-RU" sz="36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42" name="Picture 2" descr="обучение на опыте бизнес тренер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297" y="1166375"/>
            <a:ext cx="11644540" cy="5311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9685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99391" y="108275"/>
            <a:ext cx="12092609" cy="6851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3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ВЫВОД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5878" y="356844"/>
            <a:ext cx="9746974" cy="6501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446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Наставник. Роль, функция или компетенция. Часть 1 | Институт Тренинга  (входит в ГК «Институт Тренинга – АРБ Про»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0848" y="1957513"/>
            <a:ext cx="9484813" cy="4900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553096" y="90858"/>
            <a:ext cx="8638904" cy="244182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ru-RU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«</a:t>
            </a:r>
            <a:r>
              <a:rPr lang="ru-RU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Делится</a:t>
            </a:r>
            <a:r>
              <a:rPr lang="ru-RU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 своим </a:t>
            </a:r>
            <a:r>
              <a:rPr lang="ru-RU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опытом</a:t>
            </a:r>
            <a:r>
              <a:rPr lang="ru-RU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 и знаниями друг </a:t>
            </a:r>
            <a:endParaRPr lang="ru-RU" sz="2800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</a:endParaRPr>
          </a:p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ru-RU" sz="2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с </a:t>
            </a:r>
            <a:r>
              <a:rPr lang="ru-RU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другом необходимо, чтобы расширять </a:t>
            </a:r>
            <a:endParaRPr lang="ru-RU" sz="2800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</a:endParaRPr>
          </a:p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ru-RU" sz="2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горизонты </a:t>
            </a:r>
            <a:r>
              <a:rPr lang="ru-RU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возможностей и развивать </a:t>
            </a:r>
            <a:endParaRPr lang="ru-RU" sz="2800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</a:endParaRPr>
          </a:p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ru-RU" sz="2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индивидуальные </a:t>
            </a:r>
            <a:r>
              <a:rPr lang="ru-RU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способности». </a:t>
            </a:r>
            <a:endParaRPr lang="ru-RU" sz="28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848" y="0"/>
            <a:ext cx="3114173" cy="3063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995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07303" y="226911"/>
            <a:ext cx="4174541" cy="7260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4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ЗАКОН МЕРФИ</a:t>
            </a:r>
            <a:endParaRPr lang="ru-RU" sz="40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515099" y="953007"/>
            <a:ext cx="9611927" cy="5359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Опытом нельзя делится, его можно только приобрести. </a:t>
            </a:r>
            <a:endParaRPr lang="ru-RU" sz="28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Базовые навыки наставничества | Институт Тренинга (входит в ГК «Институт  Тренинга – АРБ Про»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5589" y="1488988"/>
            <a:ext cx="8557495" cy="5391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2032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93410" y="207013"/>
            <a:ext cx="8898590" cy="5359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ЧЕМ СУТЬ ФИЛОСОФИИ НАСТАВНИЧЕСТВА?</a:t>
            </a:r>
            <a:endParaRPr lang="ru-RU" sz="28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759" y="256319"/>
            <a:ext cx="5229225" cy="5343525"/>
          </a:xfrm>
          <a:prstGeom prst="rect">
            <a:avLst/>
          </a:prstGeom>
        </p:spPr>
      </p:pic>
      <p:sp>
        <p:nvSpPr>
          <p:cNvPr id="5" name="Овал 4"/>
          <p:cNvSpPr/>
          <p:nvPr/>
        </p:nvSpPr>
        <p:spPr>
          <a:xfrm>
            <a:off x="5669281" y="1262743"/>
            <a:ext cx="923108" cy="661851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/>
          <p:cNvSpPr/>
          <p:nvPr/>
        </p:nvSpPr>
        <p:spPr>
          <a:xfrm>
            <a:off x="5669281" y="3080935"/>
            <a:ext cx="923108" cy="661851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/>
          <p:cNvSpPr/>
          <p:nvPr/>
        </p:nvSpPr>
        <p:spPr>
          <a:xfrm>
            <a:off x="5669281" y="2171620"/>
            <a:ext cx="923108" cy="661851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098" name="Picture 2" descr="Зеленая стрелка ПНГ на Прозрачном Фоне • Скачать PNG Зеленая стрелка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5679" y="1262743"/>
            <a:ext cx="863327" cy="657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Зеленая стрелка ПНГ на Прозрачном Фоне • Скачать PNG Зеленая стрелка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0033" y="2175377"/>
            <a:ext cx="858973" cy="654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Зеленая стрелка ПНГ на Прозрачном Фоне • Скачать PNG Зеленая стрелка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5679" y="3084692"/>
            <a:ext cx="858973" cy="654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8185831" y="1358537"/>
            <a:ext cx="22894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7030A0"/>
                </a:solidFill>
                <a:latin typeface="Book Antiqua" panose="02040602050305030304" pitchFamily="18" charset="0"/>
              </a:rPr>
              <a:t>НЕ ЭФФЕКТИВНО</a:t>
            </a:r>
            <a:endParaRPr lang="ru-RU" dirty="0">
              <a:solidFill>
                <a:srgbClr val="7030A0"/>
              </a:solidFill>
              <a:latin typeface="Book Antiqua" panose="0204060205030503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647495" y="2351259"/>
            <a:ext cx="13660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>
                <a:solidFill>
                  <a:srgbClr val="7030A0"/>
                </a:solidFill>
                <a:latin typeface="Book Antiqua" panose="02040602050305030304" pitchFamily="18" charset="0"/>
              </a:defRPr>
            </a:lvl1pPr>
          </a:lstStyle>
          <a:p>
            <a:r>
              <a:rPr lang="ru-RU" dirty="0"/>
              <a:t>ПОЛЕЗНО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381396" y="3227193"/>
            <a:ext cx="18982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rgbClr val="7030A0"/>
                </a:solidFill>
                <a:latin typeface="Book Antiqua" panose="02040602050305030304" pitchFamily="18" charset="0"/>
              </a:rPr>
              <a:t>ЭФФЕКТИВНО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781550" y="4585120"/>
            <a:ext cx="7410450" cy="22764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81224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550674" y="257030"/>
            <a:ext cx="10223863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4400" b="1" i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ГЛУБИНА: </a:t>
            </a:r>
          </a:p>
          <a:p>
            <a:pPr algn="r"/>
            <a:r>
              <a:rPr lang="ru-RU" sz="2400" b="1" i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ТОЛЬКО ДОЛГОСРОЧНОЕ НАСТАВНИЧЕСТВО ДАЕТ ПЛОДЫ</a:t>
            </a:r>
            <a:endParaRPr lang="ru-RU" sz="2400" b="1" i="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665837"/>
            <a:ext cx="12192000" cy="4556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380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5415" y="99567"/>
            <a:ext cx="8696611" cy="15122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4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СИСТЕМНОСТЬ</a:t>
            </a:r>
            <a:r>
              <a:rPr lang="ru-RU" sz="4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3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необходимо понимать, зачем вам наставник</a:t>
            </a:r>
            <a:endParaRPr lang="ru-RU" sz="3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 descr="В чем состоит польза системы наставничества?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0639" y="1233226"/>
            <a:ext cx="7036526" cy="6177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В чем состоит польза системы наставничества?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227" y="1611776"/>
            <a:ext cx="6671353" cy="5420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3974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00297" y="108275"/>
            <a:ext cx="11991703" cy="6851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3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РЕЗУЛЬТАТ ОПРОСА</a:t>
            </a:r>
          </a:p>
        </p:txBody>
      </p:sp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:p14="http://schemas.microsoft.com/office/powerpoint/2010/main" val="3301613484"/>
              </p:ext>
            </p:extLst>
          </p:nvPr>
        </p:nvGraphicFramePr>
        <p:xfrm>
          <a:off x="92363" y="108275"/>
          <a:ext cx="11979563" cy="67497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05447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092237" y="0"/>
            <a:ext cx="8929047" cy="15122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ru-RU" sz="4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СООБЩЕСТВО</a:t>
            </a:r>
            <a:r>
              <a:rPr lang="ru-RU" sz="4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</a:p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ru-RU" sz="3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наставникам следует общаться друг с другом</a:t>
            </a:r>
            <a:endParaRPr lang="ru-RU" sz="3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 descr="Наставник. Роль, функция или компетенция. Часть 2 | Институт Тренинга  (входит в ГК «Институт Тренинга – АРБ Про»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090" y="1650196"/>
            <a:ext cx="11395193" cy="5207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9775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6126" y="-8708"/>
            <a:ext cx="8512342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107736" y="2673531"/>
            <a:ext cx="808426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dirty="0" smtClean="0">
                <a:ln w="28575">
                  <a:solidFill>
                    <a:srgbClr val="0070C0"/>
                  </a:solidFill>
                </a:ln>
                <a:noFill/>
                <a:latin typeface="Arial Black" panose="020B0A04020102020204" pitchFamily="34" charset="0"/>
              </a:rPr>
              <a:t>НАШ ВНУТРЕНИЙ МИР</a:t>
            </a:r>
            <a:endParaRPr lang="ru-RU" sz="4800" dirty="0">
              <a:ln w="28575">
                <a:solidFill>
                  <a:srgbClr val="0070C0"/>
                </a:solidFill>
              </a:ln>
              <a:noFill/>
              <a:latin typeface="Arial Black" panose="020B0A04020102020204" pitchFamily="34" charset="0"/>
            </a:endParaRPr>
          </a:p>
        </p:txBody>
      </p:sp>
      <p:sp>
        <p:nvSpPr>
          <p:cNvPr id="4" name="5-конечная звезда 3"/>
          <p:cNvSpPr/>
          <p:nvPr/>
        </p:nvSpPr>
        <p:spPr>
          <a:xfrm>
            <a:off x="2412274" y="2673531"/>
            <a:ext cx="269966" cy="130629"/>
          </a:xfrm>
          <a:prstGeom prst="star5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2614" y="178525"/>
            <a:ext cx="2495006" cy="249500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56820" y="3420292"/>
            <a:ext cx="2865215" cy="3248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67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1664</TotalTime>
  <Words>236</Words>
  <Application>Microsoft Office PowerPoint</Application>
  <PresentationFormat>Широкоэкранный</PresentationFormat>
  <Paragraphs>119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3" baseType="lpstr">
      <vt:lpstr>Arial</vt:lpstr>
      <vt:lpstr>Arial Black</vt:lpstr>
      <vt:lpstr>Book Antiqua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Lili</dc:creator>
  <cp:lastModifiedBy>Lili</cp:lastModifiedBy>
  <cp:revision>45</cp:revision>
  <dcterms:created xsi:type="dcterms:W3CDTF">2023-04-03T06:51:17Z</dcterms:created>
  <dcterms:modified xsi:type="dcterms:W3CDTF">2024-04-05T12:06:33Z</dcterms:modified>
</cp:coreProperties>
</file>