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1"/>
  </p:notes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84" r:id="rId15"/>
    <p:sldId id="297" r:id="rId16"/>
    <p:sldId id="298" r:id="rId17"/>
    <p:sldId id="299" r:id="rId18"/>
    <p:sldId id="270" r:id="rId19"/>
    <p:sldId id="300" r:id="rId20"/>
    <p:sldId id="301" r:id="rId21"/>
    <p:sldId id="302" r:id="rId22"/>
    <p:sldId id="303" r:id="rId23"/>
    <p:sldId id="304" r:id="rId24"/>
    <p:sldId id="305" r:id="rId25"/>
    <p:sldId id="306" r:id="rId26"/>
    <p:sldId id="307" r:id="rId27"/>
    <p:sldId id="308" r:id="rId28"/>
    <p:sldId id="309" r:id="rId29"/>
    <p:sldId id="31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CC12C-2452-4A24-AA01-6A25D7A1925F}" type="datetimeFigureOut">
              <a:rPr lang="ru-RU" smtClean="0"/>
              <a:t>25.10.2023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29B1E-4748-4407-89D7-3A380255DFEF}" type="slidenum">
              <a:rPr lang="ru-RU" smtClean="0"/>
              <a:t>‹#›</a:t>
            </a:fld>
            <a:endParaRPr lang="ru-RU"/>
          </a:p>
        </p:txBody>
      </p:sp>
    </p:spTree>
    <p:extLst>
      <p:ext uri="{BB962C8B-B14F-4D97-AF65-F5344CB8AC3E}">
        <p14:creationId xmlns:p14="http://schemas.microsoft.com/office/powerpoint/2010/main" val="13646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82F0351-C8F3-480B-AB08-0AB490047D22}" type="datetime1">
              <a:rPr lang="ru-RU" smtClean="0"/>
              <a:t>25.10.2023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617F6B5B-3263-40DE-B444-180DA916F02D}"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05C812-CC0A-4751-83AB-A1E28EFC0FFF}" type="datetime1">
              <a:rPr lang="ru-RU" smtClean="0"/>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7F6B5B-3263-40DE-B444-180DA916F02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DFDC0D5-AE13-49CF-9229-347F2D640A52}" type="datetime1">
              <a:rPr lang="ru-RU" smtClean="0"/>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7F6B5B-3263-40DE-B444-180DA916F02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14449E9-0F05-4C96-A9DC-4774866CC100}" type="datetime1">
              <a:rPr lang="ru-RU" smtClean="0"/>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7F6B5B-3263-40DE-B444-180DA916F02D}" type="slidenum">
              <a:rPr lang="ru-RU" smtClean="0"/>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AF30798-B846-47AD-ACF5-B75C52780A8E}" type="datetime1">
              <a:rPr lang="ru-RU" smtClean="0"/>
              <a:t>25.10.2023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617F6B5B-3263-40DE-B444-180DA916F02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C32AC16-5637-4E93-A9B8-6F0EFF47C7D6}" type="datetime1">
              <a:rPr lang="ru-RU" smtClean="0"/>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7F6B5B-3263-40DE-B444-180DA916F02D}" type="slidenum">
              <a:rPr lang="ru-RU" smtClean="0"/>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5177E76-7CC6-4840-B9D8-B376C15BA743}" type="datetime1">
              <a:rPr lang="ru-RU" smtClean="0"/>
              <a:t>25.10.2023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7F6B5B-3263-40DE-B444-180DA916F02D}" type="slidenum">
              <a:rPr lang="ru-RU" smtClean="0"/>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02963BD-570C-4411-B5DC-4C6EA199834B}" type="datetime1">
              <a:rPr lang="ru-RU" smtClean="0"/>
              <a:t>25.10.2023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7F6B5B-3263-40DE-B444-180DA916F02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6D0762-5D93-4385-9C2B-151AB472B720}" type="datetime1">
              <a:rPr lang="ru-RU" smtClean="0"/>
              <a:t>25.10.2023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7F6B5B-3263-40DE-B444-180DA916F02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7395344-70D8-45E2-957C-0DEB8FBADD93}" type="datetime1">
              <a:rPr lang="ru-RU" smtClean="0"/>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7F6B5B-3263-40DE-B444-180DA916F02D}" type="slidenum">
              <a:rPr lang="ru-RU" smtClean="0"/>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B74920A-6498-47C7-B4E6-ACE6BD0B9E55}" type="datetime1">
              <a:rPr lang="ru-RU" smtClean="0"/>
              <a:t>25.10.2023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617F6B5B-3263-40DE-B444-180DA916F02D}"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BC20F06-5738-4187-A0E5-20EF455FFBDC}" type="datetime1">
              <a:rPr lang="ru-RU" smtClean="0"/>
              <a:t>25.10.2023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17F6B5B-3263-40DE-B444-180DA916F02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fg.resh.edu.r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kiv.instrao.ru/bank-zadaniy/" TargetMode="External"/><Relationship Id="rId2" Type="http://schemas.openxmlformats.org/officeDocument/2006/relationships/hyperlink" Target="https://fg.resh.edu.ru/" TargetMode="External"/><Relationship Id="rId1" Type="http://schemas.openxmlformats.org/officeDocument/2006/relationships/slideLayout" Target="../slideLayouts/slideLayout2.xml"/><Relationship Id="rId4" Type="http://schemas.openxmlformats.org/officeDocument/2006/relationships/hyperlink" Target="https://fipi.ru/otkrytyy-bank-zadaniy-dlya-otsenki-yestestvennonauchnoy-gramotnosti"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nsportal.ru/shkola/fizika/library/2020/11/24/primenenie-tehnologii-klaster-dlya-razvitiya-kriticheskogo" TargetMode="External"/><Relationship Id="rId2" Type="http://schemas.openxmlformats.org/officeDocument/2006/relationships/hyperlink" Target="https://www.n-asveta.by/dadatki/eshb/2018/zadachi.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a:ln w="11430"/>
                <a:solidFill>
                  <a:schemeClr val="accent4">
                    <a:lumMod val="50000"/>
                  </a:schemeClr>
                </a:solidFill>
                <a:effectLst>
                  <a:outerShdw blurRad="76200" dist="50800" dir="5400000" algn="tl" rotWithShape="0">
                    <a:srgbClr val="000000">
                      <a:alpha val="65000"/>
                    </a:srgbClr>
                  </a:outerShdw>
                </a:effectLst>
              </a:rPr>
              <a:t>Инновационные технологии при формировании функциональной грамотности на уроках физики</a:t>
            </a:r>
          </a:p>
        </p:txBody>
      </p:sp>
      <p:sp>
        <p:nvSpPr>
          <p:cNvPr id="4" name="TextBox 3"/>
          <p:cNvSpPr txBox="1"/>
          <p:nvPr/>
        </p:nvSpPr>
        <p:spPr>
          <a:xfrm>
            <a:off x="5436096" y="4027797"/>
            <a:ext cx="3384376" cy="2031325"/>
          </a:xfrm>
          <a:prstGeom prst="rect">
            <a:avLst/>
          </a:prstGeom>
          <a:noFill/>
        </p:spPr>
        <p:txBody>
          <a:bodyPr wrap="square" rtlCol="0">
            <a:spAutoFit/>
          </a:bodyPr>
          <a:lstStyle/>
          <a:p>
            <a:pPr algn="ctr"/>
            <a:r>
              <a:rPr lang="ru-RU" dirty="0" err="1"/>
              <a:t>Симанкова</a:t>
            </a:r>
            <a:r>
              <a:rPr lang="ru-RU" dirty="0"/>
              <a:t> Елена </a:t>
            </a:r>
            <a:r>
              <a:rPr lang="ru-RU" dirty="0" smtClean="0"/>
              <a:t>Владимировна,</a:t>
            </a:r>
          </a:p>
          <a:p>
            <a:pPr algn="ctr"/>
            <a:r>
              <a:rPr lang="ru-RU" dirty="0" smtClean="0"/>
              <a:t>учитель физики высшей категории</a:t>
            </a:r>
            <a:endParaRPr lang="ru-RU" dirty="0"/>
          </a:p>
          <a:p>
            <a:pPr algn="ctr"/>
            <a:r>
              <a:rPr lang="ru-RU" dirty="0" smtClean="0"/>
              <a:t>Московская </a:t>
            </a:r>
            <a:r>
              <a:rPr lang="ru-RU" dirty="0"/>
              <a:t>область, </a:t>
            </a:r>
            <a:r>
              <a:rPr lang="ru-RU" dirty="0" err="1"/>
              <a:t>г.о.Балашиха</a:t>
            </a:r>
            <a:r>
              <a:rPr lang="ru-RU" dirty="0"/>
              <a:t>,</a:t>
            </a:r>
          </a:p>
          <a:p>
            <a:pPr algn="ctr"/>
            <a:r>
              <a:rPr lang="ru-RU" dirty="0" smtClean="0"/>
              <a:t>МБОУ </a:t>
            </a:r>
            <a:r>
              <a:rPr lang="ru-RU" dirty="0"/>
              <a:t>«Гимназия № </a:t>
            </a:r>
            <a:r>
              <a:rPr lang="ru-RU" dirty="0" smtClean="0"/>
              <a:t>2»</a:t>
            </a:r>
            <a:endParaRPr lang="ru-RU" dirty="0"/>
          </a:p>
        </p:txBody>
      </p:sp>
      <p:pic>
        <p:nvPicPr>
          <p:cNvPr id="1026" name="Picture 2" descr="Функциональная грамотность банне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84" y="3573016"/>
            <a:ext cx="4740772" cy="2666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798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2000" b="1" spc="50" dirty="0">
              <a:ln w="11430"/>
              <a:solidFill>
                <a:schemeClr val="tx1">
                  <a:lumMod val="95000"/>
                  <a:lumOff val="5000"/>
                </a:schemeClr>
              </a:solidFill>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187873541"/>
              </p:ext>
            </p:extLst>
          </p:nvPr>
        </p:nvGraphicFramePr>
        <p:xfrm>
          <a:off x="914400" y="1447800"/>
          <a:ext cx="7772400" cy="457708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kumimoji="0" lang="ru-RU" sz="1800" b="1" kern="1200" dirty="0" smtClean="0">
                          <a:solidFill>
                            <a:schemeClr val="lt1"/>
                          </a:solidFill>
                          <a:effectLst/>
                          <a:latin typeface="+mn-lt"/>
                          <a:ea typeface="+mn-ea"/>
                          <a:cs typeface="+mn-cs"/>
                        </a:rPr>
                        <a:t>«Тонкие» вопросы</a:t>
                      </a:r>
                      <a:endParaRPr lang="ru-RU" dirty="0"/>
                    </a:p>
                  </a:txBody>
                  <a:tcPr/>
                </a:tc>
                <a:tc>
                  <a:txBody>
                    <a:bodyPr/>
                    <a:lstStyle/>
                    <a:p>
                      <a:r>
                        <a:rPr kumimoji="0" lang="ru-RU" sz="1800" b="1" kern="1200" dirty="0" smtClean="0">
                          <a:solidFill>
                            <a:schemeClr val="lt1"/>
                          </a:solidFill>
                          <a:effectLst/>
                          <a:latin typeface="+mn-lt"/>
                          <a:ea typeface="+mn-ea"/>
                          <a:cs typeface="+mn-cs"/>
                        </a:rPr>
                        <a:t>«Толстые» вопросы</a:t>
                      </a:r>
                      <a:endParaRPr lang="ru-RU" dirty="0"/>
                    </a:p>
                  </a:txBody>
                  <a:tcPr/>
                </a:tc>
              </a:tr>
              <a:tr h="370840">
                <a:tc>
                  <a:txBody>
                    <a:bodyPr/>
                    <a:lstStyle/>
                    <a:p>
                      <a:r>
                        <a:rPr kumimoji="0" lang="ru-RU" sz="1800" kern="1200" dirty="0" smtClean="0">
                          <a:solidFill>
                            <a:schemeClr val="dk1"/>
                          </a:solidFill>
                          <a:effectLst/>
                          <a:latin typeface="+mn-lt"/>
                          <a:ea typeface="+mn-ea"/>
                          <a:cs typeface="+mn-cs"/>
                        </a:rPr>
                        <a:t>Можно ли наблюдать диффузию в твердых телах</a:t>
                      </a:r>
                      <a:endParaRPr lang="ru-RU" dirty="0"/>
                    </a:p>
                  </a:txBody>
                  <a:tcPr/>
                </a:tc>
                <a:tc>
                  <a:txBody>
                    <a:bodyPr/>
                    <a:lstStyle/>
                    <a:p>
                      <a:r>
                        <a:rPr kumimoji="0" lang="ru-RU" sz="1800" kern="1200" dirty="0" smtClean="0">
                          <a:solidFill>
                            <a:schemeClr val="dk1"/>
                          </a:solidFill>
                          <a:effectLst/>
                          <a:latin typeface="+mn-lt"/>
                          <a:ea typeface="+mn-ea"/>
                          <a:cs typeface="+mn-cs"/>
                        </a:rPr>
                        <a:t>Объясните причину того что вокруг гвоздя, забитого в сырую доску, через некоторое время появляется красноватый оттенок.</a:t>
                      </a:r>
                      <a:endParaRPr lang="ru-RU" dirty="0"/>
                    </a:p>
                  </a:txBody>
                  <a:tcPr/>
                </a:tc>
              </a:tr>
              <a:tr h="370840">
                <a:tc>
                  <a:txBody>
                    <a:bodyPr/>
                    <a:lstStyle/>
                    <a:p>
                      <a:r>
                        <a:rPr kumimoji="0" lang="ru-RU" sz="1800" kern="1200" dirty="0" smtClean="0">
                          <a:solidFill>
                            <a:schemeClr val="dk1"/>
                          </a:solidFill>
                          <a:effectLst/>
                          <a:latin typeface="+mn-lt"/>
                          <a:ea typeface="+mn-ea"/>
                          <a:cs typeface="+mn-cs"/>
                        </a:rPr>
                        <a:t>От чего зависит скорость диффузии?</a:t>
                      </a:r>
                      <a:endParaRPr lang="ru-RU" dirty="0"/>
                    </a:p>
                  </a:txBody>
                  <a:tcPr/>
                </a:tc>
                <a:tc>
                  <a:txBody>
                    <a:bodyPr/>
                    <a:lstStyle/>
                    <a:p>
                      <a:r>
                        <a:rPr kumimoji="0" lang="ru-RU" sz="1800" kern="1200" dirty="0" smtClean="0">
                          <a:solidFill>
                            <a:schemeClr val="dk1"/>
                          </a:solidFill>
                          <a:effectLst/>
                          <a:latin typeface="+mn-lt"/>
                          <a:ea typeface="+mn-ea"/>
                          <a:cs typeface="+mn-cs"/>
                        </a:rPr>
                        <a:t>Чтобы огурцы получились малосольными, их в рассоле нужно хранить в холодном помещении. Почему?</a:t>
                      </a:r>
                      <a:endParaRPr lang="ru-RU" dirty="0"/>
                    </a:p>
                  </a:txBody>
                  <a:tcPr/>
                </a:tc>
              </a:tr>
              <a:tr h="370840">
                <a:tc>
                  <a:txBody>
                    <a:bodyPr/>
                    <a:lstStyle/>
                    <a:p>
                      <a:r>
                        <a:rPr kumimoji="0" lang="ru-RU" sz="1800" kern="1200" dirty="0" smtClean="0">
                          <a:solidFill>
                            <a:schemeClr val="dk1"/>
                          </a:solidFill>
                          <a:effectLst/>
                          <a:latin typeface="+mn-lt"/>
                          <a:ea typeface="+mn-ea"/>
                          <a:cs typeface="+mn-cs"/>
                        </a:rPr>
                        <a:t>В каком веществе: в жидком или газообразном скорость диффузии происходит быстрее?</a:t>
                      </a:r>
                      <a:endParaRPr lang="ru-RU" dirty="0"/>
                    </a:p>
                  </a:txBody>
                  <a:tcPr/>
                </a:tc>
                <a:tc>
                  <a:txBody>
                    <a:bodyPr/>
                    <a:lstStyle/>
                    <a:p>
                      <a:r>
                        <a:rPr kumimoji="0" lang="ru-RU" sz="1800" kern="1200" dirty="0" smtClean="0">
                          <a:solidFill>
                            <a:schemeClr val="dk1"/>
                          </a:solidFill>
                          <a:effectLst/>
                          <a:latin typeface="+mn-lt"/>
                          <a:ea typeface="+mn-ea"/>
                          <a:cs typeface="+mn-cs"/>
                        </a:rPr>
                        <a:t>Как можно ускорить диффузию в твердых телах? </a:t>
                      </a:r>
                      <a:endParaRPr lang="ru-RU" dirty="0"/>
                    </a:p>
                  </a:txBody>
                  <a:tcPr/>
                </a:tc>
              </a:tr>
              <a:tr h="370840">
                <a:tc>
                  <a:txBody>
                    <a:bodyPr/>
                    <a:lstStyle/>
                    <a:p>
                      <a:r>
                        <a:rPr kumimoji="0" lang="ru-RU" sz="1800" kern="1200" dirty="0" smtClean="0">
                          <a:solidFill>
                            <a:schemeClr val="dk1"/>
                          </a:solidFill>
                          <a:effectLst/>
                          <a:latin typeface="+mn-lt"/>
                          <a:ea typeface="+mn-ea"/>
                          <a:cs typeface="+mn-cs"/>
                        </a:rPr>
                        <a:t>Что доказывает диффузия?</a:t>
                      </a:r>
                      <a:endParaRPr lang="ru-RU" dirty="0"/>
                    </a:p>
                  </a:txBody>
                  <a:tcPr/>
                </a:tc>
                <a:tc>
                  <a:txBody>
                    <a:bodyPr/>
                    <a:lstStyle/>
                    <a:p>
                      <a:r>
                        <a:rPr kumimoji="0" lang="ru-RU" sz="1800" kern="1200" dirty="0" smtClean="0">
                          <a:solidFill>
                            <a:schemeClr val="dk1"/>
                          </a:solidFill>
                          <a:effectLst/>
                          <a:latin typeface="+mn-lt"/>
                          <a:ea typeface="+mn-ea"/>
                          <a:cs typeface="+mn-cs"/>
                        </a:rPr>
                        <a:t>У туристов, долго сидящих у костра, одежда и вещи пахнут дымом. Как это объяснить?</a:t>
                      </a:r>
                      <a:endParaRPr lang="ru-RU" dirty="0"/>
                    </a:p>
                  </a:txBody>
                  <a:tcPr/>
                </a:tc>
              </a:tr>
            </a:tbl>
          </a:graphicData>
        </a:graphic>
      </p:graphicFrame>
      <p:sp>
        <p:nvSpPr>
          <p:cNvPr id="6" name="TextBox 5"/>
          <p:cNvSpPr txBox="1"/>
          <p:nvPr/>
        </p:nvSpPr>
        <p:spPr>
          <a:xfrm>
            <a:off x="827584" y="260648"/>
            <a:ext cx="7704856" cy="923330"/>
          </a:xfrm>
          <a:prstGeom prst="rect">
            <a:avLst/>
          </a:prstGeom>
          <a:noFill/>
        </p:spPr>
        <p:txBody>
          <a:bodyPr wrap="square" rtlCol="0">
            <a:spAutoFit/>
          </a:bodyPr>
          <a:lstStyle/>
          <a:p>
            <a:pPr algn="ctr"/>
            <a:r>
              <a:rPr lang="ru-RU" b="1" i="1" dirty="0">
                <a:solidFill>
                  <a:schemeClr val="accent4">
                    <a:lumMod val="50000"/>
                  </a:schemeClr>
                </a:solidFill>
              </a:rPr>
              <a:t>Пример фрагмента урока по теме «Диффузия в твердых телах, жидкостях и газах»</a:t>
            </a:r>
            <a:endParaRPr lang="ru-RU" b="1" dirty="0">
              <a:solidFill>
                <a:schemeClr val="accent4">
                  <a:lumMod val="50000"/>
                </a:schemeClr>
              </a:solidFill>
            </a:endParaRPr>
          </a:p>
          <a:p>
            <a:pPr algn="ctr"/>
            <a:r>
              <a:rPr lang="ru-RU" b="1" i="1" dirty="0">
                <a:solidFill>
                  <a:schemeClr val="accent4">
                    <a:lumMod val="50000"/>
                  </a:schemeClr>
                </a:solidFill>
              </a:rPr>
              <a:t>(7 класс)</a:t>
            </a:r>
            <a:endParaRPr lang="ru-RU" b="1" dirty="0">
              <a:solidFill>
                <a:schemeClr val="accent4">
                  <a:lumMod val="50000"/>
                </a:schemeClr>
              </a:solidFill>
            </a:endParaRPr>
          </a:p>
        </p:txBody>
      </p:sp>
      <p:sp>
        <p:nvSpPr>
          <p:cNvPr id="3" name="Номер слайда 2"/>
          <p:cNvSpPr>
            <a:spLocks noGrp="1"/>
          </p:cNvSpPr>
          <p:nvPr>
            <p:ph type="sldNum" sz="quarter" idx="12"/>
          </p:nvPr>
        </p:nvSpPr>
        <p:spPr/>
        <p:txBody>
          <a:bodyPr/>
          <a:lstStyle/>
          <a:p>
            <a:fld id="{617F6B5B-3263-40DE-B444-180DA916F02D}" type="slidenum">
              <a:rPr lang="ru-RU" smtClean="0"/>
              <a:t>10</a:t>
            </a:fld>
            <a:endParaRPr lang="ru-RU"/>
          </a:p>
        </p:txBody>
      </p:sp>
    </p:spTree>
    <p:extLst>
      <p:ext uri="{BB962C8B-B14F-4D97-AF65-F5344CB8AC3E}">
        <p14:creationId xmlns:p14="http://schemas.microsoft.com/office/powerpoint/2010/main" val="1874772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77500" lnSpcReduction="20000"/>
          </a:bodyPr>
          <a:lstStyle/>
          <a:p>
            <a:endParaRPr lang="ru-RU" dirty="0" smtClean="0"/>
          </a:p>
          <a:p>
            <a:r>
              <a:rPr lang="ru-RU" dirty="0" smtClean="0"/>
              <a:t>Корзина </a:t>
            </a:r>
            <a:r>
              <a:rPr lang="ru-RU" dirty="0"/>
              <a:t>идей – это прием организации индивидуальной и групповой работы обучающихся на стадии урока, когда идет актуализация имеющегося у них опыта и знаний. Он позволяет выяснить все, что знают или думают учащиеся по обсуждаемой теме урока. Сначала каждый ученик вспоминает и записывает в тетради все, что знает по заданному вопросу. Это строго индивидуальная работа. Затем происходит обмен информацией в парах, группах или в классе.  Обучающиеся  делятся друг с другом известными знаниями (командная работа). Все сведения в виде тезисов записываются учителем в «корзинке» идей (без комментариев), даже если они ошибочны. Все ошибки исправляются далее, по мере усвоения новой информации или коллективного ответа на вопрос. Если тема урока совершенно не известна, то можно попросить обучающихся высказать свои предположения и домыслы – что они представляют и что они предполагают сегодня узнать.</a:t>
            </a:r>
          </a:p>
          <a:p>
            <a:endParaRPr lang="ru-RU" dirty="0"/>
          </a:p>
        </p:txBody>
      </p:sp>
      <p:sp>
        <p:nvSpPr>
          <p:cNvPr id="5" name="Заголовок 4"/>
          <p:cNvSpPr>
            <a:spLocks noGrp="1"/>
          </p:cNvSpPr>
          <p:nvPr>
            <p:ph type="title"/>
          </p:nvPr>
        </p:nvSpPr>
        <p:spPr/>
        <p:txBody>
          <a:bodyPr>
            <a:normAutofit/>
          </a:bodyPr>
          <a:lstStyle/>
          <a:p>
            <a:pPr algn="ctr"/>
            <a:r>
              <a:rPr lang="ru-RU" sz="2800" b="1" dirty="0" smtClean="0">
                <a:solidFill>
                  <a:schemeClr val="accent4">
                    <a:lumMod val="50000"/>
                  </a:schemeClr>
                </a:solidFill>
              </a:rPr>
              <a:t>Математическая грамотность.</a:t>
            </a:r>
            <a:br>
              <a:rPr lang="ru-RU" sz="2800" b="1" dirty="0" smtClean="0">
                <a:solidFill>
                  <a:schemeClr val="accent4">
                    <a:lumMod val="50000"/>
                  </a:schemeClr>
                </a:solidFill>
              </a:rPr>
            </a:br>
            <a:r>
              <a:rPr lang="ru-RU" sz="2800" b="1" dirty="0" smtClean="0">
                <a:solidFill>
                  <a:schemeClr val="accent4">
                    <a:lumMod val="50000"/>
                  </a:schemeClr>
                </a:solidFill>
              </a:rPr>
              <a:t> Прием «Корзина идей»</a:t>
            </a:r>
            <a:endParaRPr lang="ru-RU" sz="2800" b="1" dirty="0">
              <a:solidFill>
                <a:schemeClr val="accent4">
                  <a:lumMod val="50000"/>
                </a:schemeClr>
              </a:solidFill>
            </a:endParaRPr>
          </a:p>
        </p:txBody>
      </p:sp>
      <p:sp>
        <p:nvSpPr>
          <p:cNvPr id="2" name="Номер слайда 1"/>
          <p:cNvSpPr>
            <a:spLocks noGrp="1"/>
          </p:cNvSpPr>
          <p:nvPr>
            <p:ph type="sldNum" sz="quarter" idx="12"/>
          </p:nvPr>
        </p:nvSpPr>
        <p:spPr/>
        <p:txBody>
          <a:bodyPr/>
          <a:lstStyle/>
          <a:p>
            <a:fld id="{617F6B5B-3263-40DE-B444-180DA916F02D}" type="slidenum">
              <a:rPr lang="ru-RU" smtClean="0"/>
              <a:t>11</a:t>
            </a:fld>
            <a:endParaRPr lang="ru-RU"/>
          </a:p>
        </p:txBody>
      </p:sp>
    </p:spTree>
    <p:extLst>
      <p:ext uri="{BB962C8B-B14F-4D97-AF65-F5344CB8AC3E}">
        <p14:creationId xmlns:p14="http://schemas.microsoft.com/office/powerpoint/2010/main" val="345046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rPr>
              <a:t>Пример задания:</a:t>
            </a:r>
            <a:br>
              <a:rPr lang="ru-RU" b="1" spc="50" dirty="0">
                <a:ln w="11430"/>
                <a:solidFill>
                  <a:schemeClr val="accent4">
                    <a:lumMod val="50000"/>
                  </a:schemeClr>
                </a:solidFill>
              </a:rPr>
            </a:br>
            <a:endParaRPr lang="ru-RU" b="1" spc="50" dirty="0">
              <a:ln w="11430"/>
              <a:solidFill>
                <a:schemeClr val="accent4">
                  <a:lumMod val="50000"/>
                </a:schemeClr>
              </a:solidFill>
            </a:endParaRPr>
          </a:p>
        </p:txBody>
      </p:sp>
      <p:sp>
        <p:nvSpPr>
          <p:cNvPr id="3" name="Объект 2"/>
          <p:cNvSpPr>
            <a:spLocks noGrp="1"/>
          </p:cNvSpPr>
          <p:nvPr>
            <p:ph sz="quarter" idx="1"/>
          </p:nvPr>
        </p:nvSpPr>
        <p:spPr/>
        <p:txBody>
          <a:bodyPr>
            <a:normAutofit fontScale="92500" lnSpcReduction="20000"/>
          </a:bodyPr>
          <a:lstStyle/>
          <a:p>
            <a:r>
              <a:rPr lang="ru-RU" dirty="0"/>
              <a:t>На уроке по теме «Равномерное прямолинейное движение» (9 класс)</a:t>
            </a:r>
          </a:p>
          <a:p>
            <a:r>
              <a:rPr lang="ru-RU" dirty="0"/>
              <a:t>обучающимся предлагается выбрать, способ решения задачи (графический или аналитический) на совместное движение двух тел:</a:t>
            </a:r>
          </a:p>
          <a:p>
            <a:r>
              <a:rPr lang="ru-RU" dirty="0"/>
              <a:t>Два катера, между которыми расстояние 30 м, равномерно движутся навстречу друг другу со скоростями 2м/с и 4 м/с. Определи время встречи катеров. Какой путь пройдет первый катер до встречи? </a:t>
            </a:r>
          </a:p>
          <a:p>
            <a:r>
              <a:rPr lang="ru-RU" dirty="0"/>
              <a:t>С помощью таких задач обучающиеся  научатся представлять информацию в разной форме: в виде графика или уравнения. А «корзина идей» систематизировать знания.</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12</a:t>
            </a:fld>
            <a:endParaRPr lang="ru-RU"/>
          </a:p>
        </p:txBody>
      </p:sp>
    </p:spTree>
    <p:extLst>
      <p:ext uri="{BB962C8B-B14F-4D97-AF65-F5344CB8AC3E}">
        <p14:creationId xmlns:p14="http://schemas.microsoft.com/office/powerpoint/2010/main" val="286329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a:ln w="11430"/>
                <a:solidFill>
                  <a:schemeClr val="accent4">
                    <a:lumMod val="50000"/>
                  </a:schemeClr>
                </a:solidFill>
                <a:effectLst>
                  <a:outerShdw blurRad="76200" dist="50800" dir="5400000" algn="tl" rotWithShape="0">
                    <a:srgbClr val="000000">
                      <a:alpha val="65000"/>
                    </a:srgbClr>
                  </a:outerShdw>
                </a:effectLst>
              </a:rPr>
              <a:t>Технология креативного мышления</a:t>
            </a:r>
            <a:br>
              <a:rPr lang="ru-RU" b="1" spc="50" dirty="0">
                <a:ln w="11430"/>
                <a:solidFill>
                  <a:schemeClr val="accent4">
                    <a:lumMod val="50000"/>
                  </a:schemeClr>
                </a:solidFill>
                <a:effectLst>
                  <a:outerShdw blurRad="76200" dist="50800" dir="5400000" algn="tl" rotWithShape="0">
                    <a:srgbClr val="000000">
                      <a:alpha val="65000"/>
                    </a:srgbClr>
                  </a:outerShdw>
                </a:effectLst>
              </a:rPr>
            </a:b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lstStyle/>
          <a:p>
            <a:r>
              <a:rPr lang="ru-RU" dirty="0"/>
              <a:t>Технология креативного мышления развивает мыслительные навыки школьников, которые необходимы не только в учебе, но и в дальнейшей жизни – умении работать с информацией, принимать взвешенные решения, анализировать различные ситуации. Так, прием кластер помогает формированию этих навыков.</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13</a:t>
            </a:fld>
            <a:endParaRPr lang="ru-RU"/>
          </a:p>
        </p:txBody>
      </p:sp>
    </p:spTree>
    <p:extLst>
      <p:ext uri="{BB962C8B-B14F-4D97-AF65-F5344CB8AC3E}">
        <p14:creationId xmlns:p14="http://schemas.microsoft.com/office/powerpoint/2010/main" val="2380875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dirty="0"/>
          </a:p>
        </p:txBody>
      </p:sp>
      <p:sp>
        <p:nvSpPr>
          <p:cNvPr id="5" name="Прямоугольник 4"/>
          <p:cNvSpPr/>
          <p:nvPr/>
        </p:nvSpPr>
        <p:spPr>
          <a:xfrm>
            <a:off x="1331640" y="1476112"/>
            <a:ext cx="6624736" cy="453650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a:off x="3635896" y="3361937"/>
            <a:ext cx="175334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i="1" dirty="0" smtClean="0">
                <a:solidFill>
                  <a:schemeClr val="tx1"/>
                </a:solidFill>
              </a:rPr>
              <a:t>Кластер</a:t>
            </a:r>
            <a:endParaRPr lang="ru-RU" sz="2000" i="1" dirty="0">
              <a:solidFill>
                <a:schemeClr val="tx1"/>
              </a:solidFill>
            </a:endParaRPr>
          </a:p>
        </p:txBody>
      </p:sp>
      <p:sp>
        <p:nvSpPr>
          <p:cNvPr id="7" name="TextBox 6"/>
          <p:cNvSpPr txBox="1"/>
          <p:nvPr/>
        </p:nvSpPr>
        <p:spPr>
          <a:xfrm>
            <a:off x="3710279" y="1765634"/>
            <a:ext cx="1706686" cy="523220"/>
          </a:xfrm>
          <a:prstGeom prst="rect">
            <a:avLst/>
          </a:prstGeom>
          <a:noFill/>
        </p:spPr>
        <p:txBody>
          <a:bodyPr wrap="none" rtlCol="0">
            <a:spAutoFit/>
          </a:bodyPr>
          <a:lstStyle/>
          <a:p>
            <a:r>
              <a:rPr lang="ru-RU" sz="2800" b="1" i="1" dirty="0" smtClean="0">
                <a:solidFill>
                  <a:srgbClr val="C00000"/>
                </a:solidFill>
              </a:rPr>
              <a:t>КЛАСТЕР</a:t>
            </a:r>
            <a:endParaRPr lang="ru-RU" sz="2800" b="1" i="1" dirty="0">
              <a:solidFill>
                <a:srgbClr val="C00000"/>
              </a:solidFill>
            </a:endParaRPr>
          </a:p>
        </p:txBody>
      </p:sp>
      <p:cxnSp>
        <p:nvCxnSpPr>
          <p:cNvPr id="9" name="Прямая со стрелкой 8"/>
          <p:cNvCxnSpPr/>
          <p:nvPr/>
        </p:nvCxnSpPr>
        <p:spPr>
          <a:xfrm flipV="1">
            <a:off x="5369771" y="2923487"/>
            <a:ext cx="1074437" cy="64672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5309288" y="4149410"/>
            <a:ext cx="990904" cy="94880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2915816" y="4166576"/>
            <a:ext cx="915221" cy="9316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flipV="1">
            <a:off x="2766595" y="2996951"/>
            <a:ext cx="982961" cy="57326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1564163" y="2314421"/>
            <a:ext cx="1202432"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1810816" y="5098216"/>
            <a:ext cx="1202432"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6562682" y="2288854"/>
            <a:ext cx="1202432"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30"/>
          <p:cNvSpPr/>
          <p:nvPr/>
        </p:nvSpPr>
        <p:spPr>
          <a:xfrm>
            <a:off x="6440162" y="5098216"/>
            <a:ext cx="1202432" cy="9144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899592" y="332656"/>
            <a:ext cx="7776864" cy="923330"/>
          </a:xfrm>
          <a:prstGeom prst="rect">
            <a:avLst/>
          </a:prstGeom>
          <a:noFill/>
        </p:spPr>
        <p:txBody>
          <a:bodyPr wrap="square" rtlCol="0">
            <a:spAutoFit/>
          </a:bodyPr>
          <a:lstStyle/>
          <a:p>
            <a:r>
              <a:rPr lang="ru-RU" b="1" i="1" dirty="0">
                <a:solidFill>
                  <a:srgbClr val="C00000"/>
                </a:solidFill>
              </a:rPr>
              <a:t>Кластер</a:t>
            </a:r>
            <a:r>
              <a:rPr lang="ru-RU" dirty="0"/>
              <a:t> - графический метод организации информации, в которой выделяются главные смысловые единицы, фиксирующиеся в виде схемы с пояснением всех связей между ними.</a:t>
            </a:r>
          </a:p>
        </p:txBody>
      </p:sp>
      <p:sp>
        <p:nvSpPr>
          <p:cNvPr id="8" name="Номер слайда 7"/>
          <p:cNvSpPr>
            <a:spLocks noGrp="1"/>
          </p:cNvSpPr>
          <p:nvPr>
            <p:ph type="sldNum" sz="quarter" idx="12"/>
          </p:nvPr>
        </p:nvSpPr>
        <p:spPr/>
        <p:txBody>
          <a:bodyPr/>
          <a:lstStyle/>
          <a:p>
            <a:fld id="{617F6B5B-3263-40DE-B444-180DA916F02D}" type="slidenum">
              <a:rPr lang="ru-RU" smtClean="0"/>
              <a:t>14</a:t>
            </a:fld>
            <a:endParaRPr lang="ru-RU"/>
          </a:p>
        </p:txBody>
      </p:sp>
    </p:spTree>
    <p:extLst>
      <p:ext uri="{BB962C8B-B14F-4D97-AF65-F5344CB8AC3E}">
        <p14:creationId xmlns:p14="http://schemas.microsoft.com/office/powerpoint/2010/main" val="4059822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4">
                    <a:lumMod val="50000"/>
                  </a:schemeClr>
                </a:solidFill>
              </a:rPr>
              <a:t>В процессе данной работы формируются:</a:t>
            </a:r>
          </a:p>
        </p:txBody>
      </p:sp>
      <p:sp>
        <p:nvSpPr>
          <p:cNvPr id="3" name="Объект 2"/>
          <p:cNvSpPr>
            <a:spLocks noGrp="1"/>
          </p:cNvSpPr>
          <p:nvPr>
            <p:ph sz="quarter" idx="1"/>
          </p:nvPr>
        </p:nvSpPr>
        <p:spPr/>
        <p:txBody>
          <a:bodyPr/>
          <a:lstStyle/>
          <a:p>
            <a:pPr lvl="0"/>
            <a:r>
              <a:rPr lang="ru-RU" dirty="0"/>
              <a:t>Умение формулировать вопросы.</a:t>
            </a:r>
          </a:p>
          <a:p>
            <a:pPr lvl="0"/>
            <a:r>
              <a:rPr lang="ru-RU" dirty="0"/>
              <a:t>Находить главное в большом объеме учебного материала.</a:t>
            </a:r>
          </a:p>
          <a:p>
            <a:pPr lvl="0"/>
            <a:r>
              <a:rPr lang="ru-RU" dirty="0"/>
              <a:t>Устанавливать причинно-следственные и логические связи.</a:t>
            </a:r>
          </a:p>
          <a:p>
            <a:pPr lvl="0"/>
            <a:r>
              <a:rPr lang="ru-RU" dirty="0"/>
              <a:t>Строить умозаключения.</a:t>
            </a:r>
          </a:p>
          <a:p>
            <a:pPr lvl="0"/>
            <a:r>
              <a:rPr lang="ru-RU" dirty="0"/>
              <a:t>Переходить от частного к общему, воспринимая проблему в общем виде.</a:t>
            </a:r>
          </a:p>
          <a:p>
            <a:pPr lvl="0"/>
            <a:r>
              <a:rPr lang="ru-RU" dirty="0"/>
              <a:t>Проводить аналогии. Сравнивать и анализировать.</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15</a:t>
            </a:fld>
            <a:endParaRPr lang="ru-RU"/>
          </a:p>
        </p:txBody>
      </p:sp>
    </p:spTree>
    <p:extLst>
      <p:ext uri="{BB962C8B-B14F-4D97-AF65-F5344CB8AC3E}">
        <p14:creationId xmlns:p14="http://schemas.microsoft.com/office/powerpoint/2010/main" val="1221817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a:ln w="11430"/>
                <a:solidFill>
                  <a:schemeClr val="accent4">
                    <a:lumMod val="50000"/>
                  </a:schemeClr>
                </a:solidFill>
              </a:rPr>
              <a:t>Преимущества применения технологии кластер: </a:t>
            </a:r>
          </a:p>
        </p:txBody>
      </p:sp>
      <p:sp>
        <p:nvSpPr>
          <p:cNvPr id="3" name="Объект 2"/>
          <p:cNvSpPr>
            <a:spLocks noGrp="1"/>
          </p:cNvSpPr>
          <p:nvPr>
            <p:ph sz="quarter" idx="1"/>
          </p:nvPr>
        </p:nvSpPr>
        <p:spPr/>
        <p:txBody>
          <a:bodyPr/>
          <a:lstStyle/>
          <a:p>
            <a:pPr lvl="0"/>
            <a:r>
              <a:rPr lang="ru-RU" dirty="0"/>
              <a:t>Позволяет охватить значительно больший объем учебного материала.</a:t>
            </a:r>
          </a:p>
          <a:p>
            <a:pPr lvl="0"/>
            <a:r>
              <a:rPr lang="ru-RU" dirty="0"/>
              <a:t>Вовлекает всех учеников в обучающий процесс. Деятельность интересна детям.</a:t>
            </a:r>
          </a:p>
          <a:p>
            <a:pPr lvl="0"/>
            <a:r>
              <a:rPr lang="ru-RU" dirty="0"/>
              <a:t>Ученики открыты и активны, так как у них нет страха высказать неправильное суждение. Организует творческую деятельность, обеспечивает полет фантазии. </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16</a:t>
            </a:fld>
            <a:endParaRPr lang="ru-RU"/>
          </a:p>
        </p:txBody>
      </p:sp>
    </p:spTree>
    <p:extLst>
      <p:ext uri="{BB962C8B-B14F-4D97-AF65-F5344CB8AC3E}">
        <p14:creationId xmlns:p14="http://schemas.microsoft.com/office/powerpoint/2010/main" val="416311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Последовательность действий при составлении кластера </a:t>
            </a:r>
          </a:p>
        </p:txBody>
      </p:sp>
      <p:sp>
        <p:nvSpPr>
          <p:cNvPr id="3" name="Объект 2"/>
          <p:cNvSpPr>
            <a:spLocks noGrp="1"/>
          </p:cNvSpPr>
          <p:nvPr>
            <p:ph sz="quarter" idx="1"/>
          </p:nvPr>
        </p:nvSpPr>
        <p:spPr/>
        <p:txBody>
          <a:bodyPr>
            <a:normAutofit fontScale="92500" lnSpcReduction="10000"/>
          </a:bodyPr>
          <a:lstStyle/>
          <a:p>
            <a:r>
              <a:rPr lang="ru-RU" dirty="0"/>
              <a:t>Последовательность действий при составлении «грозди» </a:t>
            </a:r>
          </a:p>
          <a:p>
            <a:r>
              <a:rPr lang="ru-RU" dirty="0"/>
              <a:t>Посередине классной доски или чистого листа пишется ключевое слово или предложение, являющееся главным в раскрытии темы, идеи. Далее вокруг записываются другие слова или предложения, которые выражают факты, идеи, образы, подходящие для выбранной тематики. По мере записи все новые элементы соединяются прямой линией с ключевым понятием. Каждый «спутник», в свою очередь, тоже имеет «спутников» - так устанавливаются новые логические связи между понятиями</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17</a:t>
            </a:fld>
            <a:endParaRPr lang="ru-RU"/>
          </a:p>
        </p:txBody>
      </p:sp>
    </p:spTree>
    <p:extLst>
      <p:ext uri="{BB962C8B-B14F-4D97-AF65-F5344CB8AC3E}">
        <p14:creationId xmlns:p14="http://schemas.microsoft.com/office/powerpoint/2010/main" val="2011087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Кластер «Внутренняя энергия»</a:t>
            </a:r>
            <a:br>
              <a:rPr lang="ru-RU" b="1" spc="50" dirty="0" smtClean="0">
                <a:ln w="11430"/>
                <a:solidFill>
                  <a:schemeClr val="accent4">
                    <a:lumMod val="50000"/>
                  </a:schemeClr>
                </a:solidFill>
                <a:effectLst>
                  <a:outerShdw blurRad="76200" dist="50800" dir="5400000" algn="tl" rotWithShape="0">
                    <a:srgbClr val="000000">
                      <a:alpha val="65000"/>
                    </a:srgbClr>
                  </a:outerShdw>
                </a:effectLst>
              </a:rPr>
            </a:br>
            <a:r>
              <a:rPr lang="ru-RU" b="1" spc="50" dirty="0" smtClean="0">
                <a:ln w="11430"/>
                <a:solidFill>
                  <a:schemeClr val="accent4">
                    <a:lumMod val="50000"/>
                  </a:schemeClr>
                </a:solidFill>
                <a:effectLst>
                  <a:outerShdw blurRad="76200" dist="50800" dir="5400000" algn="tl" rotWithShape="0">
                    <a:srgbClr val="000000">
                      <a:alpha val="65000"/>
                    </a:srgbClr>
                  </a:outerShdw>
                </a:effectLst>
              </a:rPr>
              <a:t> (8 класс)</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a:xfrm>
            <a:off x="1411639" y="1700808"/>
            <a:ext cx="6196405" cy="4886357"/>
          </a:xfrm>
        </p:spPr>
        <p:txBody>
          <a:bodyPr/>
          <a:lstStyle/>
          <a:p>
            <a:endParaRPr lang="ru-RU" dirty="0"/>
          </a:p>
        </p:txBody>
      </p:sp>
      <p:pic>
        <p:nvPicPr>
          <p:cNvPr id="4" name="Рисунок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12776"/>
            <a:ext cx="7344816" cy="5184576"/>
          </a:xfrm>
          <a:prstGeom prst="rect">
            <a:avLst/>
          </a:prstGeom>
          <a:noFill/>
          <a:ln w="38100">
            <a:solidFill>
              <a:schemeClr val="accent2">
                <a:lumMod val="50000"/>
              </a:schemeClr>
            </a:solidFill>
          </a:ln>
        </p:spPr>
      </p:pic>
      <p:sp>
        <p:nvSpPr>
          <p:cNvPr id="5" name="Номер слайда 4"/>
          <p:cNvSpPr>
            <a:spLocks noGrp="1"/>
          </p:cNvSpPr>
          <p:nvPr>
            <p:ph type="sldNum" sz="quarter" idx="12"/>
          </p:nvPr>
        </p:nvSpPr>
        <p:spPr/>
        <p:txBody>
          <a:bodyPr/>
          <a:lstStyle/>
          <a:p>
            <a:fld id="{617F6B5B-3263-40DE-B444-180DA916F02D}" type="slidenum">
              <a:rPr lang="ru-RU" smtClean="0"/>
              <a:t>18</a:t>
            </a:fld>
            <a:endParaRPr lang="ru-RU"/>
          </a:p>
        </p:txBody>
      </p:sp>
    </p:spTree>
    <p:extLst>
      <p:ext uri="{BB962C8B-B14F-4D97-AF65-F5344CB8AC3E}">
        <p14:creationId xmlns:p14="http://schemas.microsoft.com/office/powerpoint/2010/main" val="252790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Кластер</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lstStyle/>
          <a:p>
            <a:r>
              <a:rPr lang="ru-RU" dirty="0"/>
              <a:t>Кластер можно использовать на любом этапе урока: опрос, осмысление, рефлексия, в качестве базовой стратегии урока. Роль учителя на этих уроках – координатор (направляет усилия школьников в нужное русло, сталкивает различные суждения, способствует созданию условий, которые будут побуждать к самостоятельному принятию решения).</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19</a:t>
            </a:fld>
            <a:endParaRPr lang="ru-RU"/>
          </a:p>
        </p:txBody>
      </p:sp>
    </p:spTree>
    <p:extLst>
      <p:ext uri="{BB962C8B-B14F-4D97-AF65-F5344CB8AC3E}">
        <p14:creationId xmlns:p14="http://schemas.microsoft.com/office/powerpoint/2010/main" val="396403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Введение</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normAutofit fontScale="62500" lnSpcReduction="20000"/>
          </a:bodyPr>
          <a:lstStyle/>
          <a:p>
            <a:r>
              <a:rPr lang="ru-RU" dirty="0"/>
              <a:t>Глобальные изменения происходят в различных сферах нашей жизни, включая образование. Воспитание новой, активной и творческой личности – цель современной школы.  Навыки и умения, которые выпускник приобретает в школе, должен уметь использовать на протяжении всей своей жизни для решения жизненно важных задач во всех сферах деятельности, то есть быть функционально грамотным. Поэтому функциональной грамотности уделяется особое внимание в обновленных ФГОС (п. 34.2 ФГОС-2021 НОО, п. 35.2 ФГОС2021 ООО). Стандарты  третьего поколения определяют функциональную грамотность как способность человека решать учебные задачи и жизненные проблемные ситуации на основе сформированных предметных, </a:t>
            </a:r>
            <a:r>
              <a:rPr lang="ru-RU" dirty="0" err="1"/>
              <a:t>метапредметных</a:t>
            </a:r>
            <a:r>
              <a:rPr lang="ru-RU" dirty="0"/>
              <a:t> и универсальных способов деятельности, включающей овладение ключевыми компетенциями, составляющими основу дальнейшего успешного образования и ориентации в мире профессий. Внимание к этому вопросу объясняется и невысокими результатами российских школьников в международных исследованиях таких, как </a:t>
            </a:r>
            <a:r>
              <a:rPr lang="en-US" dirty="0"/>
              <a:t>PIZA </a:t>
            </a:r>
            <a:r>
              <a:rPr lang="ru-RU" dirty="0"/>
              <a:t>и </a:t>
            </a:r>
            <a:r>
              <a:rPr lang="en-US" dirty="0"/>
              <a:t>TIMZ</a:t>
            </a:r>
            <a:r>
              <a:rPr lang="ru-RU" dirty="0"/>
              <a:t>. Функциональная грамотность является одной из оценок качества образования. Ее оценивают по критериям в соответствии с методологией моделей международных исследований, которую разработали ведомства (приказ </a:t>
            </a:r>
            <a:r>
              <a:rPr lang="ru-RU" dirty="0" err="1"/>
              <a:t>Рособрнадзора</a:t>
            </a:r>
            <a:r>
              <a:rPr lang="ru-RU" dirty="0"/>
              <a:t>, </a:t>
            </a:r>
            <a:r>
              <a:rPr lang="ru-RU" dirty="0" err="1"/>
              <a:t>Минпросвещения</a:t>
            </a:r>
            <a:r>
              <a:rPr lang="ru-RU" dirty="0"/>
              <a:t> от 06.05.2019 № 590/219).</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a:t>
            </a:fld>
            <a:endParaRPr lang="ru-RU"/>
          </a:p>
        </p:txBody>
      </p:sp>
    </p:spTree>
    <p:extLst>
      <p:ext uri="{BB962C8B-B14F-4D97-AF65-F5344CB8AC3E}">
        <p14:creationId xmlns:p14="http://schemas.microsoft.com/office/powerpoint/2010/main" val="1252723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Формирование естественно – научной грамотности</a:t>
            </a:r>
          </a:p>
        </p:txBody>
      </p:sp>
      <p:sp>
        <p:nvSpPr>
          <p:cNvPr id="3" name="Объект 2"/>
          <p:cNvSpPr>
            <a:spLocks noGrp="1"/>
          </p:cNvSpPr>
          <p:nvPr>
            <p:ph sz="quarter" idx="1"/>
          </p:nvPr>
        </p:nvSpPr>
        <p:spPr/>
        <p:txBody>
          <a:bodyPr>
            <a:normAutofit fontScale="92500" lnSpcReduction="20000"/>
          </a:bodyPr>
          <a:lstStyle/>
          <a:p>
            <a:r>
              <a:rPr lang="ru-RU" i="1" dirty="0"/>
              <a:t>Прием «Реставрация текста» (текст с дырками)</a:t>
            </a:r>
            <a:endParaRPr lang="ru-RU" dirty="0"/>
          </a:p>
          <a:p>
            <a:r>
              <a:rPr lang="ru-RU" dirty="0"/>
              <a:t>Смысл приема «реставратор» заключается в том, что учащиеся реставрируют текст, предварительно намеренно искаженный учителем или выданный в неполном объеме, который предстоит восстановить. Данный прием способствует актуализации и систематизации естественно-научных знаний, распознавать допущения, доказательства и рассуждения в научных текстах. Может быть организована как индивидуально, в парах, так и в командах. Данный прием также помогает в подготовке к ОГЭ по физике: задание 4 контрольно-измерительных материалов основано на приеме «реставрация текста».</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20</a:t>
            </a:fld>
            <a:endParaRPr lang="ru-RU"/>
          </a:p>
        </p:txBody>
      </p:sp>
    </p:spTree>
    <p:extLst>
      <p:ext uri="{BB962C8B-B14F-4D97-AF65-F5344CB8AC3E}">
        <p14:creationId xmlns:p14="http://schemas.microsoft.com/office/powerpoint/2010/main" val="271112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Пример </a:t>
            </a:r>
            <a:r>
              <a:rPr lang="ru-RU" b="1" spc="50" dirty="0" smtClean="0">
                <a:ln w="11430"/>
                <a:solidFill>
                  <a:schemeClr val="accent4">
                    <a:lumMod val="50000"/>
                  </a:schemeClr>
                </a:solidFill>
                <a:effectLst>
                  <a:outerShdw blurRad="76200" dist="50800" dir="5400000" algn="tl" rotWithShape="0">
                    <a:srgbClr val="000000">
                      <a:alpha val="65000"/>
                    </a:srgbClr>
                  </a:outerShdw>
                </a:effectLst>
              </a:rPr>
              <a:t>задания</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normAutofit fontScale="32500" lnSpcReduction="20000"/>
          </a:bodyPr>
          <a:lstStyle/>
          <a:p>
            <a:r>
              <a:rPr lang="ru-RU" sz="4300" dirty="0"/>
              <a:t>На этапе закрепления изученных способов действий по теме «Закон сохранения импульса» (9 класс) учащимся предлагается выполнить задание: Прочитайте текст и вставьте на места пропусков слова (словосочетания) из приведенного списка. Текст и варианты слов (словосочетаний) приведены ниже.</a:t>
            </a:r>
          </a:p>
          <a:p>
            <a:r>
              <a:rPr lang="ru-RU" sz="4300" dirty="0"/>
              <a:t>Реактивным называется движение, которое происходит под действием________ (А), действующей на движущееся тело со стороны струи вещества, выбрасываемого из двигателя. Пояснить принцип реактивного движения можно на примере движения ракеты. Пусть в двигателе, установленном на ракете, происходит сгорание топлива и продукты горения (горячие газы) под высоким давлением выбрасываются из сопла двигателя. На каждую порцию газов, выброшенных из сопла, со стороны двигателя действует некоторая сила, которая приводит эту порцию газов в движение. В соответствии с ________ (Б) законом Ньютона, на двигатель со стороны выбрасываемых газов действует сила, такая же по модулю и противоположная по направлению. Эта сила называется реактивной. Под ее действием ракета приобретает ускорение и разгоняется в направлении, ________ (В) выбрасывания газов. При реактивном движении ракеты ее масса непрерывно уменьшается из-за сгорания топлива и выбрасывания наружу продуктов сгорания. По этой причине модуль ускорения ракеты </a:t>
            </a:r>
            <a:r>
              <a:rPr lang="ru-RU" sz="4300" dirty="0" err="1"/>
              <a:t>всѐ</a:t>
            </a:r>
            <a:r>
              <a:rPr lang="ru-RU" sz="4300" dirty="0"/>
              <a:t> время ________ (Г), а скорость ракеты нелинейно зависит от массы сгоревшего топлива. Впервые задача об отыскании модуля конечной скорости </a:t>
            </a:r>
            <a:r>
              <a:rPr lang="ru-RU" sz="4300" i="1" dirty="0"/>
              <a:t>v </a:t>
            </a:r>
            <a:r>
              <a:rPr lang="ru-RU" sz="4300" dirty="0"/>
              <a:t>ракеты, масса которой изменилась от значения </a:t>
            </a:r>
            <a:r>
              <a:rPr lang="ru-RU" sz="4300" i="1" dirty="0"/>
              <a:t>m₀</a:t>
            </a:r>
            <a:r>
              <a:rPr lang="ru-RU" sz="4300" dirty="0"/>
              <a:t> до величины </a:t>
            </a:r>
            <a:r>
              <a:rPr lang="ru-RU" sz="4300" i="1" dirty="0"/>
              <a:t>m</a:t>
            </a:r>
            <a:r>
              <a:rPr lang="ru-RU" sz="4300" dirty="0"/>
              <a:t>, была решена русским ученым, пионером космонавтики К. Э. Циолковским.</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21</a:t>
            </a:fld>
            <a:endParaRPr lang="ru-RU"/>
          </a:p>
        </p:txBody>
      </p:sp>
    </p:spTree>
    <p:extLst>
      <p:ext uri="{BB962C8B-B14F-4D97-AF65-F5344CB8AC3E}">
        <p14:creationId xmlns:p14="http://schemas.microsoft.com/office/powerpoint/2010/main" val="2028483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Список слов и словосочетаний</a:t>
            </a:r>
            <a:endParaRPr lang="ru-RU" sz="2800" dirty="0"/>
          </a:p>
        </p:txBody>
      </p:sp>
      <p:sp>
        <p:nvSpPr>
          <p:cNvPr id="3" name="Объект 2"/>
          <p:cNvSpPr>
            <a:spLocks noGrp="1"/>
          </p:cNvSpPr>
          <p:nvPr>
            <p:ph sz="quarter" idx="1"/>
          </p:nvPr>
        </p:nvSpPr>
        <p:spPr/>
        <p:txBody>
          <a:bodyPr>
            <a:normAutofit fontScale="92500" lnSpcReduction="20000"/>
          </a:bodyPr>
          <a:lstStyle/>
          <a:p>
            <a:r>
              <a:rPr lang="ru-RU" dirty="0" smtClean="0"/>
              <a:t>1</a:t>
            </a:r>
            <a:r>
              <a:rPr lang="ru-RU" dirty="0"/>
              <a:t>) сила реакции</a:t>
            </a:r>
          </a:p>
          <a:p>
            <a:r>
              <a:rPr lang="ru-RU" dirty="0"/>
              <a:t>2) сила тяжести</a:t>
            </a:r>
          </a:p>
          <a:p>
            <a:r>
              <a:rPr lang="ru-RU" dirty="0"/>
              <a:t>3) первый</a:t>
            </a:r>
          </a:p>
          <a:p>
            <a:r>
              <a:rPr lang="ru-RU" dirty="0"/>
              <a:t>4) второй</a:t>
            </a:r>
          </a:p>
          <a:p>
            <a:r>
              <a:rPr lang="ru-RU" dirty="0"/>
              <a:t>5) третий</a:t>
            </a:r>
          </a:p>
          <a:p>
            <a:r>
              <a:rPr lang="ru-RU" dirty="0"/>
              <a:t>6) противоположное направление</a:t>
            </a:r>
          </a:p>
          <a:p>
            <a:r>
              <a:rPr lang="ru-RU" dirty="0"/>
              <a:t>7) совпадающий с направлением</a:t>
            </a:r>
          </a:p>
          <a:p>
            <a:r>
              <a:rPr lang="ru-RU" dirty="0"/>
              <a:t>8) изменяется</a:t>
            </a:r>
          </a:p>
          <a:p>
            <a:r>
              <a:rPr lang="ru-RU" dirty="0"/>
              <a:t>9) останутся постоянным</a:t>
            </a:r>
          </a:p>
          <a:p>
            <a:r>
              <a:rPr lang="ru-RU" dirty="0"/>
              <a:t>Запишите в таблицу выбранные цифры под соответствующими </a:t>
            </a:r>
            <a:r>
              <a:rPr lang="ru-RU" dirty="0" smtClean="0"/>
              <a:t>буквами. Цифры </a:t>
            </a:r>
            <a:r>
              <a:rPr lang="ru-RU" dirty="0"/>
              <a:t>могут повторяться.</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922890706"/>
              </p:ext>
            </p:extLst>
          </p:nvPr>
        </p:nvGraphicFramePr>
        <p:xfrm>
          <a:off x="1619672" y="580526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ru-RU" dirty="0" smtClean="0"/>
                        <a:t>А</a:t>
                      </a:r>
                      <a:endParaRPr lang="ru-RU" dirty="0"/>
                    </a:p>
                  </a:txBody>
                  <a:tcPr/>
                </a:tc>
                <a:tc>
                  <a:txBody>
                    <a:bodyPr/>
                    <a:lstStyle/>
                    <a:p>
                      <a:pPr algn="ctr"/>
                      <a:r>
                        <a:rPr lang="ru-RU" dirty="0" smtClean="0"/>
                        <a:t>Б</a:t>
                      </a:r>
                      <a:endParaRPr lang="ru-RU" dirty="0"/>
                    </a:p>
                  </a:txBody>
                  <a:tcPr/>
                </a:tc>
                <a:tc>
                  <a:txBody>
                    <a:bodyPr/>
                    <a:lstStyle/>
                    <a:p>
                      <a:pPr algn="ctr"/>
                      <a:r>
                        <a:rPr lang="ru-RU" dirty="0" smtClean="0"/>
                        <a:t>В</a:t>
                      </a:r>
                      <a:endParaRPr lang="ru-RU" dirty="0"/>
                    </a:p>
                  </a:txBody>
                  <a:tcPr/>
                </a:tc>
                <a:tc>
                  <a:txBody>
                    <a:bodyPr/>
                    <a:lstStyle/>
                    <a:p>
                      <a:pPr algn="ctr"/>
                      <a:r>
                        <a:rPr lang="ru-RU" dirty="0" smtClean="0"/>
                        <a:t>Г</a:t>
                      </a:r>
                      <a:endParaRPr lang="ru-RU" dirty="0"/>
                    </a:p>
                  </a:txBody>
                  <a:tcPr/>
                </a:tc>
              </a:tr>
              <a:tr h="370840">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
        <p:nvSpPr>
          <p:cNvPr id="5" name="Номер слайда 4"/>
          <p:cNvSpPr>
            <a:spLocks noGrp="1"/>
          </p:cNvSpPr>
          <p:nvPr>
            <p:ph type="sldNum" sz="quarter" idx="12"/>
          </p:nvPr>
        </p:nvSpPr>
        <p:spPr/>
        <p:txBody>
          <a:bodyPr/>
          <a:lstStyle/>
          <a:p>
            <a:fld id="{617F6B5B-3263-40DE-B444-180DA916F02D}" type="slidenum">
              <a:rPr lang="ru-RU" smtClean="0"/>
              <a:t>22</a:t>
            </a:fld>
            <a:endParaRPr lang="ru-RU"/>
          </a:p>
        </p:txBody>
      </p:sp>
    </p:spTree>
    <p:extLst>
      <p:ext uri="{BB962C8B-B14F-4D97-AF65-F5344CB8AC3E}">
        <p14:creationId xmlns:p14="http://schemas.microsoft.com/office/powerpoint/2010/main" val="1140154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a:ln w="11430"/>
                <a:solidFill>
                  <a:schemeClr val="accent4">
                    <a:lumMod val="50000"/>
                  </a:schemeClr>
                </a:solidFill>
                <a:effectLst>
                  <a:outerShdw blurRad="76200" dist="50800" dir="5400000" algn="tl" rotWithShape="0">
                    <a:srgbClr val="000000">
                      <a:alpha val="65000"/>
                    </a:srgbClr>
                  </a:outerShdw>
                </a:effectLst>
              </a:rPr>
              <a:t>Финансовая грамотность. </a:t>
            </a:r>
            <a:r>
              <a:rPr lang="ru-RU" sz="2800" b="1" spc="50" dirty="0" smtClean="0">
                <a:ln w="11430"/>
                <a:solidFill>
                  <a:schemeClr val="accent4">
                    <a:lumMod val="50000"/>
                  </a:schemeClr>
                </a:solidFill>
                <a:effectLst>
                  <a:outerShdw blurRad="76200" dist="50800" dir="5400000" algn="tl" rotWithShape="0">
                    <a:srgbClr val="000000">
                      <a:alpha val="65000"/>
                    </a:srgbClr>
                  </a:outerShdw>
                </a:effectLst>
              </a:rPr>
              <a:t/>
            </a:r>
            <a:br>
              <a:rPr lang="ru-RU" sz="2800" b="1" spc="50" dirty="0" smtClean="0">
                <a:ln w="11430"/>
                <a:solidFill>
                  <a:schemeClr val="accent4">
                    <a:lumMod val="50000"/>
                  </a:schemeClr>
                </a:solidFill>
                <a:effectLst>
                  <a:outerShdw blurRad="76200" dist="50800" dir="5400000" algn="tl" rotWithShape="0">
                    <a:srgbClr val="000000">
                      <a:alpha val="65000"/>
                    </a:srgbClr>
                  </a:outerShdw>
                </a:effectLst>
              </a:rPr>
            </a:br>
            <a:r>
              <a:rPr lang="ru-RU" sz="2800" b="1" spc="50" dirty="0" smtClean="0">
                <a:ln w="11430"/>
                <a:solidFill>
                  <a:schemeClr val="accent4">
                    <a:lumMod val="50000"/>
                  </a:schemeClr>
                </a:solidFill>
                <a:effectLst>
                  <a:outerShdw blurRad="76200" dist="50800" dir="5400000" algn="tl" rotWithShape="0">
                    <a:srgbClr val="000000">
                      <a:alpha val="65000"/>
                    </a:srgbClr>
                  </a:outerShdw>
                </a:effectLst>
              </a:rPr>
              <a:t>Домашние </a:t>
            </a:r>
            <a:r>
              <a:rPr lang="ru-RU" sz="2800" b="1" spc="50" dirty="0">
                <a:ln w="11430"/>
                <a:solidFill>
                  <a:schemeClr val="accent4">
                    <a:lumMod val="50000"/>
                  </a:schemeClr>
                </a:solidFill>
                <a:effectLst>
                  <a:outerShdw blurRad="76200" dist="50800" dir="5400000" algn="tl" rotWithShape="0">
                    <a:srgbClr val="000000">
                      <a:alpha val="65000"/>
                    </a:srgbClr>
                  </a:outerShdw>
                </a:effectLst>
              </a:rPr>
              <a:t>мини-проекты и практические работы</a:t>
            </a:r>
          </a:p>
        </p:txBody>
      </p:sp>
      <p:sp>
        <p:nvSpPr>
          <p:cNvPr id="3" name="Объект 2"/>
          <p:cNvSpPr>
            <a:spLocks noGrp="1"/>
          </p:cNvSpPr>
          <p:nvPr>
            <p:ph sz="quarter" idx="1"/>
          </p:nvPr>
        </p:nvSpPr>
        <p:spPr/>
        <p:txBody>
          <a:bodyPr>
            <a:normAutofit fontScale="92500" lnSpcReduction="10000"/>
          </a:bodyPr>
          <a:lstStyle/>
          <a:p>
            <a:r>
              <a:rPr lang="ru-RU" dirty="0"/>
              <a:t>Проектная технология представляет собой систему получения знаний, когда ученики вовлечены в процесс планирования и выполнения проектов, т.е. практических заданий, которые постепенно усложняются. Упор делается на самостоятельное выполнение, как индивидуально, так и в группе. Проект назначается на определенный промежуток времени. Цель проектного обучения – научить решать практические задачи, привязать полученные знания к реальной жизни. Данная технология позволяет формировать финансовую грамотность, а именно понимание расходов в семейном бюджете и его экономии.</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23</a:t>
            </a:fld>
            <a:endParaRPr lang="ru-RU"/>
          </a:p>
        </p:txBody>
      </p:sp>
    </p:spTree>
    <p:extLst>
      <p:ext uri="{BB962C8B-B14F-4D97-AF65-F5344CB8AC3E}">
        <p14:creationId xmlns:p14="http://schemas.microsoft.com/office/powerpoint/2010/main" val="1622047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Пример </a:t>
            </a:r>
          </a:p>
        </p:txBody>
      </p:sp>
      <p:sp>
        <p:nvSpPr>
          <p:cNvPr id="3" name="Объект 2"/>
          <p:cNvSpPr>
            <a:spLocks noGrp="1"/>
          </p:cNvSpPr>
          <p:nvPr>
            <p:ph sz="quarter" idx="1"/>
          </p:nvPr>
        </p:nvSpPr>
        <p:spPr/>
        <p:txBody>
          <a:bodyPr>
            <a:normAutofit fontScale="77500" lnSpcReduction="20000"/>
          </a:bodyPr>
          <a:lstStyle/>
          <a:p>
            <a:r>
              <a:rPr lang="ru-RU" dirty="0"/>
              <a:t>В 8 классе при изучении темы «Работа и мощность электрического тока» предлагается выполнить домашнюю практическую работу «Расчет стоимости электроэнергии»:</a:t>
            </a:r>
          </a:p>
          <a:p>
            <a:r>
              <a:rPr lang="ru-RU" dirty="0"/>
              <a:t>Используя паспорта домашних электроприборов, запишите мощность каждого из них. Предложите, использование  какого из приборов вызывает максимальные расходы электроэнергии. Ответ обоснуйте.</a:t>
            </a:r>
          </a:p>
          <a:p>
            <a:r>
              <a:rPr lang="ru-RU" dirty="0"/>
              <a:t>Фиксируйте в течение дня, сколько времени работал каждый прибор. Используя счетчик электроэнергии, определите израсходованную за день энергию. Вычислите стоимость этой энергии, если 1 кВт/ч стоит 4,6 рубля. Использование какого электроприбора вызвало максимальные расходы энергии? Почему? Сравните полученные результаты с вашими предположениями. В течение следующего дня старайтесь экономить электроэнергию – выключать, когда это возможно, электроприборы. Определите по счетчику сколько электроэнергии вы сэкономили.   </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24</a:t>
            </a:fld>
            <a:endParaRPr lang="ru-RU"/>
          </a:p>
        </p:txBody>
      </p:sp>
    </p:spTree>
    <p:extLst>
      <p:ext uri="{BB962C8B-B14F-4D97-AF65-F5344CB8AC3E}">
        <p14:creationId xmlns:p14="http://schemas.microsoft.com/office/powerpoint/2010/main" val="923076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Заполните таблицу</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501427989"/>
              </p:ext>
            </p:extLst>
          </p:nvPr>
        </p:nvGraphicFramePr>
        <p:xfrm>
          <a:off x="683568" y="1412776"/>
          <a:ext cx="7772400" cy="2575560"/>
        </p:xfrm>
        <a:graphic>
          <a:graphicData uri="http://schemas.openxmlformats.org/drawingml/2006/table">
            <a:tbl>
              <a:tblPr firstRow="1" bandRow="1">
                <a:tableStyleId>{5C22544A-7EE6-4342-B048-85BDC9FD1C3A}</a:tableStyleId>
              </a:tblPr>
              <a:tblGrid>
                <a:gridCol w="1224136"/>
                <a:gridCol w="1366664"/>
                <a:gridCol w="1441648"/>
                <a:gridCol w="1368152"/>
                <a:gridCol w="1008112"/>
                <a:gridCol w="1363688"/>
              </a:tblGrid>
              <a:tr h="370840">
                <a:tc>
                  <a:txBody>
                    <a:bodyPr/>
                    <a:lstStyle/>
                    <a:p>
                      <a:r>
                        <a:rPr kumimoji="0" lang="ru-RU" sz="1800" b="1" kern="1200" dirty="0" smtClean="0">
                          <a:solidFill>
                            <a:schemeClr val="lt1"/>
                          </a:solidFill>
                          <a:effectLst/>
                          <a:latin typeface="+mn-lt"/>
                          <a:ea typeface="+mn-ea"/>
                          <a:cs typeface="+mn-cs"/>
                        </a:rPr>
                        <a:t>Электро-прибор</a:t>
                      </a:r>
                      <a:endParaRPr lang="ru-RU" dirty="0"/>
                    </a:p>
                  </a:txBody>
                  <a:tcPr/>
                </a:tc>
                <a:tc>
                  <a:txBody>
                    <a:bodyPr/>
                    <a:lstStyle/>
                    <a:p>
                      <a:r>
                        <a:rPr kumimoji="0" lang="ru-RU" sz="1800" b="1" kern="1200" dirty="0" smtClean="0">
                          <a:solidFill>
                            <a:schemeClr val="lt1"/>
                          </a:solidFill>
                          <a:effectLst/>
                          <a:latin typeface="+mn-lt"/>
                          <a:ea typeface="+mn-ea"/>
                          <a:cs typeface="+mn-cs"/>
                        </a:rPr>
                        <a:t>Мощность,   кВт</a:t>
                      </a:r>
                      <a:endParaRPr lang="ru-RU" dirty="0"/>
                    </a:p>
                  </a:txBody>
                  <a:tcPr/>
                </a:tc>
                <a:tc>
                  <a:txBody>
                    <a:bodyPr/>
                    <a:lstStyle/>
                    <a:p>
                      <a:r>
                        <a:rPr kumimoji="0" lang="ru-RU" sz="1800" b="1" kern="1200" dirty="0" smtClean="0">
                          <a:solidFill>
                            <a:schemeClr val="lt1"/>
                          </a:solidFill>
                          <a:effectLst/>
                          <a:latin typeface="+mn-lt"/>
                          <a:ea typeface="+mn-ea"/>
                          <a:cs typeface="+mn-cs"/>
                        </a:rPr>
                        <a:t>Суммарное время работы, ч</a:t>
                      </a:r>
                      <a:endParaRPr lang="ru-RU" dirty="0"/>
                    </a:p>
                  </a:txBody>
                  <a:tcPr/>
                </a:tc>
                <a:tc>
                  <a:txBody>
                    <a:bodyPr/>
                    <a:lstStyle/>
                    <a:p>
                      <a:r>
                        <a:rPr kumimoji="0" lang="ru-RU" sz="1800" b="1" kern="1200" dirty="0" smtClean="0">
                          <a:solidFill>
                            <a:schemeClr val="lt1"/>
                          </a:solidFill>
                          <a:effectLst/>
                          <a:latin typeface="+mn-lt"/>
                          <a:ea typeface="+mn-ea"/>
                          <a:cs typeface="+mn-cs"/>
                        </a:rPr>
                        <a:t>Работа тока за указанное время, кВт/ч</a:t>
                      </a:r>
                      <a:endParaRPr lang="ru-RU" dirty="0"/>
                    </a:p>
                  </a:txBody>
                  <a:tcPr/>
                </a:tc>
                <a:tc>
                  <a:txBody>
                    <a:bodyPr/>
                    <a:lstStyle/>
                    <a:p>
                      <a:r>
                        <a:rPr kumimoji="0" lang="ru-RU" sz="1800" b="1" kern="1200" dirty="0" smtClean="0">
                          <a:solidFill>
                            <a:schemeClr val="lt1"/>
                          </a:solidFill>
                          <a:effectLst/>
                          <a:latin typeface="+mn-lt"/>
                          <a:ea typeface="+mn-ea"/>
                          <a:cs typeface="+mn-cs"/>
                        </a:rPr>
                        <a:t>Тариф, руб.</a:t>
                      </a:r>
                      <a:endParaRPr lang="ru-RU" dirty="0"/>
                    </a:p>
                  </a:txBody>
                  <a:tcPr/>
                </a:tc>
                <a:tc>
                  <a:txBody>
                    <a:bodyPr/>
                    <a:lstStyle/>
                    <a:p>
                      <a:r>
                        <a:rPr kumimoji="0" lang="ru-RU" sz="1800" b="1" kern="1200" dirty="0" smtClean="0">
                          <a:solidFill>
                            <a:schemeClr val="lt1"/>
                          </a:solidFill>
                          <a:effectLst/>
                          <a:latin typeface="+mn-lt"/>
                          <a:ea typeface="+mn-ea"/>
                          <a:cs typeface="+mn-cs"/>
                        </a:rPr>
                        <a:t>Стоимость, </a:t>
                      </a:r>
                      <a:r>
                        <a:rPr kumimoji="0" lang="ru-RU" sz="1800" b="1" kern="1200" dirty="0" err="1" smtClean="0">
                          <a:solidFill>
                            <a:schemeClr val="lt1"/>
                          </a:solidFill>
                          <a:effectLst/>
                          <a:latin typeface="+mn-lt"/>
                          <a:ea typeface="+mn-ea"/>
                          <a:cs typeface="+mn-cs"/>
                        </a:rPr>
                        <a:t>Руб</a:t>
                      </a:r>
                      <a:endParaRPr lang="ru-RU" dirty="0"/>
                    </a:p>
                  </a:txBody>
                  <a:tcPr/>
                </a:tc>
              </a:tr>
              <a:tr h="370840">
                <a:tc>
                  <a:txBody>
                    <a:bodyPr/>
                    <a:lstStyle/>
                    <a:p>
                      <a:r>
                        <a:rPr kumimoji="0" lang="ru-RU" sz="1800" kern="1200" dirty="0" smtClean="0">
                          <a:solidFill>
                            <a:schemeClr val="dk1"/>
                          </a:solidFill>
                          <a:effectLst/>
                          <a:latin typeface="+mn-lt"/>
                          <a:ea typeface="+mn-ea"/>
                          <a:cs typeface="+mn-cs"/>
                        </a:rPr>
                        <a:t>Чайник</a:t>
                      </a:r>
                      <a:endParaRPr lang="ru-RU" dirty="0"/>
                    </a:p>
                  </a:txBody>
                  <a:tcPr/>
                </a:tc>
                <a:tc>
                  <a:txBody>
                    <a:bodyPr/>
                    <a:lstStyle/>
                    <a:p>
                      <a:r>
                        <a:rPr lang="ru-RU" dirty="0" smtClean="0"/>
                        <a:t>2</a:t>
                      </a:r>
                      <a:endParaRPr lang="ru-RU" dirty="0"/>
                    </a:p>
                  </a:txBody>
                  <a:tcPr/>
                </a:tc>
                <a:tc>
                  <a:txBody>
                    <a:bodyPr/>
                    <a:lstStyle/>
                    <a:p>
                      <a:r>
                        <a:rPr lang="ru-RU" dirty="0" smtClean="0"/>
                        <a:t>18</a:t>
                      </a:r>
                      <a:endParaRPr lang="ru-RU" dirty="0"/>
                    </a:p>
                  </a:txBody>
                  <a:tcPr/>
                </a:tc>
                <a:tc>
                  <a:txBody>
                    <a:bodyPr/>
                    <a:lstStyle/>
                    <a:p>
                      <a:r>
                        <a:rPr lang="ru-RU" dirty="0" smtClean="0"/>
                        <a:t>36</a:t>
                      </a:r>
                      <a:endParaRPr lang="ru-RU" dirty="0"/>
                    </a:p>
                  </a:txBody>
                  <a:tcPr/>
                </a:tc>
                <a:tc>
                  <a:txBody>
                    <a:bodyPr/>
                    <a:lstStyle/>
                    <a:p>
                      <a:r>
                        <a:rPr lang="ru-RU" dirty="0" smtClean="0"/>
                        <a:t>4,6</a:t>
                      </a:r>
                      <a:endParaRPr lang="ru-RU" dirty="0"/>
                    </a:p>
                  </a:txBody>
                  <a:tcPr/>
                </a:tc>
                <a:tc>
                  <a:txBody>
                    <a:bodyPr/>
                    <a:lstStyle/>
                    <a:p>
                      <a:r>
                        <a:rPr kumimoji="0" lang="ru-RU" sz="1800" kern="1200" dirty="0" smtClean="0">
                          <a:solidFill>
                            <a:schemeClr val="dk1"/>
                          </a:solidFill>
                          <a:effectLst/>
                          <a:latin typeface="+mn-lt"/>
                          <a:ea typeface="+mn-ea"/>
                          <a:cs typeface="+mn-cs"/>
                        </a:rPr>
                        <a:t>165,6</a:t>
                      </a:r>
                      <a:endParaRPr lang="ru-RU" dirty="0"/>
                    </a:p>
                  </a:txBody>
                  <a:tcPr/>
                </a:tc>
              </a:tr>
              <a:tr h="370840">
                <a:tc>
                  <a:txBody>
                    <a:bodyPr/>
                    <a:lstStyle/>
                    <a:p>
                      <a:r>
                        <a:rPr kumimoji="0" lang="ru-RU" sz="1800" kern="1200" dirty="0" smtClean="0">
                          <a:solidFill>
                            <a:schemeClr val="dk1"/>
                          </a:solidFill>
                          <a:effectLst/>
                          <a:latin typeface="+mn-lt"/>
                          <a:ea typeface="+mn-ea"/>
                          <a:cs typeface="+mn-cs"/>
                        </a:rPr>
                        <a:t>Утюг</a:t>
                      </a:r>
                      <a:endParaRPr lang="ru-RU" dirty="0"/>
                    </a:p>
                  </a:txBody>
                  <a:tcPr/>
                </a:tc>
                <a:tc>
                  <a:txBody>
                    <a:bodyPr/>
                    <a:lstStyle/>
                    <a:p>
                      <a:r>
                        <a:rPr lang="ru-RU" dirty="0" smtClean="0"/>
                        <a:t>3</a:t>
                      </a:r>
                      <a:endParaRPr lang="ru-RU" dirty="0"/>
                    </a:p>
                  </a:txBody>
                  <a:tcPr/>
                </a:tc>
                <a:tc>
                  <a:txBody>
                    <a:bodyPr/>
                    <a:lstStyle/>
                    <a:p>
                      <a:r>
                        <a:rPr lang="ru-RU" dirty="0" smtClean="0"/>
                        <a:t>16</a:t>
                      </a:r>
                      <a:endParaRPr lang="ru-RU" dirty="0"/>
                    </a:p>
                  </a:txBody>
                  <a:tcPr/>
                </a:tc>
                <a:tc>
                  <a:txBody>
                    <a:bodyPr/>
                    <a:lstStyle/>
                    <a:p>
                      <a:r>
                        <a:rPr lang="ru-RU" dirty="0" smtClean="0"/>
                        <a:t>18</a:t>
                      </a:r>
                      <a:endParaRPr lang="ru-RU" dirty="0"/>
                    </a:p>
                  </a:txBody>
                  <a:tcPr/>
                </a:tc>
                <a:tc>
                  <a:txBody>
                    <a:bodyPr/>
                    <a:lstStyle/>
                    <a:p>
                      <a:r>
                        <a:rPr lang="ru-RU" dirty="0" smtClean="0"/>
                        <a:t>4,6</a:t>
                      </a:r>
                      <a:endParaRPr lang="ru-RU" dirty="0"/>
                    </a:p>
                  </a:txBody>
                  <a:tcPr/>
                </a:tc>
                <a:tc>
                  <a:txBody>
                    <a:bodyPr/>
                    <a:lstStyle/>
                    <a:p>
                      <a:r>
                        <a:rPr kumimoji="0" lang="ru-RU" sz="1800" kern="1200" dirty="0" smtClean="0">
                          <a:solidFill>
                            <a:schemeClr val="dk1"/>
                          </a:solidFill>
                          <a:effectLst/>
                          <a:latin typeface="+mn-lt"/>
                          <a:ea typeface="+mn-ea"/>
                          <a:cs typeface="+mn-cs"/>
                        </a:rPr>
                        <a:t>82,8</a:t>
                      </a:r>
                      <a:endParaRPr lang="ru-RU" dirty="0"/>
                    </a:p>
                  </a:txBody>
                  <a:tcPr/>
                </a:tc>
              </a:tr>
              <a:tr h="370840">
                <a:tc>
                  <a:txBody>
                    <a:bodyPr/>
                    <a:lstStyle/>
                    <a:p>
                      <a:r>
                        <a:rPr lang="ru-RU" dirty="0" smtClean="0"/>
                        <a:t>Итого</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r>
                        <a:rPr kumimoji="0" lang="ru-RU" sz="1800" kern="1200" dirty="0" smtClean="0">
                          <a:solidFill>
                            <a:schemeClr val="dk1"/>
                          </a:solidFill>
                          <a:effectLst/>
                          <a:latin typeface="+mn-lt"/>
                          <a:ea typeface="+mn-ea"/>
                          <a:cs typeface="+mn-cs"/>
                        </a:rPr>
                        <a:t>248,4</a:t>
                      </a:r>
                      <a:endParaRPr lang="ru-RU" dirty="0"/>
                    </a:p>
                  </a:txBody>
                  <a:tcPr/>
                </a:tc>
              </a:tr>
            </a:tbl>
          </a:graphicData>
        </a:graphic>
      </p:graphicFrame>
      <p:sp>
        <p:nvSpPr>
          <p:cNvPr id="5" name="TextBox 4"/>
          <p:cNvSpPr txBox="1"/>
          <p:nvPr/>
        </p:nvSpPr>
        <p:spPr>
          <a:xfrm>
            <a:off x="611560" y="4437112"/>
            <a:ext cx="7848872" cy="1477328"/>
          </a:xfrm>
          <a:prstGeom prst="rect">
            <a:avLst/>
          </a:prstGeom>
          <a:noFill/>
        </p:spPr>
        <p:txBody>
          <a:bodyPr wrap="square" rtlCol="0">
            <a:spAutoFit/>
          </a:bodyPr>
          <a:lstStyle/>
          <a:p>
            <a:r>
              <a:rPr lang="ru-RU" dirty="0"/>
              <a:t>Примечание. Экономия электроэнергии имеет большое значение. Например, 1кВт/ч энергии позволяет выплавить около 20 кг чугуна. При расчете затрат на потраченное электричество необходимо учесть мощность оборудования, время его работы, тариф, который установлен в настоящее время составляет 4,6 рубля.</a:t>
            </a:r>
          </a:p>
        </p:txBody>
      </p:sp>
      <p:sp>
        <p:nvSpPr>
          <p:cNvPr id="3" name="Номер слайда 2"/>
          <p:cNvSpPr>
            <a:spLocks noGrp="1"/>
          </p:cNvSpPr>
          <p:nvPr>
            <p:ph type="sldNum" sz="quarter" idx="12"/>
          </p:nvPr>
        </p:nvSpPr>
        <p:spPr/>
        <p:txBody>
          <a:bodyPr/>
          <a:lstStyle/>
          <a:p>
            <a:fld id="{617F6B5B-3263-40DE-B444-180DA916F02D}" type="slidenum">
              <a:rPr lang="ru-RU" smtClean="0"/>
              <a:t>25</a:t>
            </a:fld>
            <a:endParaRPr lang="ru-RU"/>
          </a:p>
        </p:txBody>
      </p:sp>
    </p:spTree>
    <p:extLst>
      <p:ext uri="{BB962C8B-B14F-4D97-AF65-F5344CB8AC3E}">
        <p14:creationId xmlns:p14="http://schemas.microsoft.com/office/powerpoint/2010/main" val="395890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Заключение</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normAutofit fontScale="92500" lnSpcReduction="10000"/>
          </a:bodyPr>
          <a:lstStyle/>
          <a:p>
            <a:r>
              <a:rPr lang="ru-RU" dirty="0"/>
              <a:t>Таким образом, инновационные технологии способствуют формированию функциональной грамотности, и в то же время наглядно демонстрируют практическую ценность физики, позволяют активизировать учебную деятельность. В заключении хотелось бы отметить, что в курсе физике есть множество других способов для успешного повышения функциональной грамотности. На уроках школьники обучаются различным навыкам и умениям: осуществлять самоконтроль, планирование, анализировать, прогнозировать, самостоятельно определять проблемы и многое другое.</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26</a:t>
            </a:fld>
            <a:endParaRPr lang="ru-RU"/>
          </a:p>
        </p:txBody>
      </p:sp>
    </p:spTree>
    <p:extLst>
      <p:ext uri="{BB962C8B-B14F-4D97-AF65-F5344CB8AC3E}">
        <p14:creationId xmlns:p14="http://schemas.microsoft.com/office/powerpoint/2010/main" val="3692154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Диагностика функциональной грамотности</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normAutofit fontScale="85000" lnSpcReduction="20000"/>
          </a:bodyPr>
          <a:lstStyle/>
          <a:p>
            <a:r>
              <a:rPr lang="ru-RU" dirty="0"/>
              <a:t>Диагностика функциональной грамотности связана с выявлением уровня </a:t>
            </a:r>
            <a:r>
              <a:rPr lang="ru-RU" dirty="0" err="1"/>
              <a:t>сформированности</a:t>
            </a:r>
            <a:r>
              <a:rPr lang="ru-RU" dirty="0"/>
              <a:t> компетенций, как способности мобилизовать знания, умения, отношения и ценности при решении практических задач; проявлять рефлексивный подход к процессу обучения и обеспечивать возможность взаимодействовать и действовать в различных жизненных ситуациях, вырабатывая осознанную стратегию поведения. </a:t>
            </a:r>
          </a:p>
          <a:p>
            <a:r>
              <a:rPr lang="ru-RU" dirty="0"/>
              <a:t>С целью формирования и оценки </a:t>
            </a:r>
            <a:r>
              <a:rPr lang="ru-RU" dirty="0" err="1"/>
              <a:t>сформированности</a:t>
            </a:r>
            <a:r>
              <a:rPr lang="ru-RU" dirty="0"/>
              <a:t> функциональной грамотности  в школе ежемесячно проводятся диагностические работы средствами </a:t>
            </a:r>
            <a:r>
              <a:rPr lang="ru-RU" u="sng" dirty="0">
                <a:hlinkClick r:id="rId2"/>
              </a:rPr>
              <a:t>https://fg.resh.edu.ru/</a:t>
            </a:r>
            <a:r>
              <a:rPr lang="ru-RU" dirty="0"/>
              <a:t>,  По графику проводятся региональные диагностические работы по учебным предметам и </a:t>
            </a:r>
            <a:r>
              <a:rPr lang="ru-RU" dirty="0" err="1"/>
              <a:t>метапредметные</a:t>
            </a:r>
            <a:r>
              <a:rPr lang="ru-RU" dirty="0"/>
              <a:t>.</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27</a:t>
            </a:fld>
            <a:endParaRPr lang="ru-RU"/>
          </a:p>
        </p:txBody>
      </p:sp>
    </p:spTree>
    <p:extLst>
      <p:ext uri="{BB962C8B-B14F-4D97-AF65-F5344CB8AC3E}">
        <p14:creationId xmlns:p14="http://schemas.microsoft.com/office/powerpoint/2010/main" val="1072037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a:ln w="11430"/>
                <a:solidFill>
                  <a:schemeClr val="accent4">
                    <a:lumMod val="50000"/>
                  </a:schemeClr>
                </a:solidFill>
                <a:effectLst>
                  <a:outerShdw blurRad="76200" dist="50800" dir="5400000" algn="tl" rotWithShape="0">
                    <a:srgbClr val="000000">
                      <a:alpha val="65000"/>
                    </a:srgbClr>
                  </a:outerShdw>
                </a:effectLst>
              </a:rPr>
              <a:t>Ресурсы, которые помогут в формировании и оценке функциональной грамотности</a:t>
            </a:r>
          </a:p>
        </p:txBody>
      </p:sp>
      <p:sp>
        <p:nvSpPr>
          <p:cNvPr id="3" name="Объект 2"/>
          <p:cNvSpPr>
            <a:spLocks noGrp="1"/>
          </p:cNvSpPr>
          <p:nvPr>
            <p:ph sz="quarter" idx="1"/>
          </p:nvPr>
        </p:nvSpPr>
        <p:spPr/>
        <p:txBody>
          <a:bodyPr>
            <a:normAutofit fontScale="92500"/>
          </a:bodyPr>
          <a:lstStyle/>
          <a:p>
            <a:r>
              <a:rPr lang="ru-RU" dirty="0"/>
              <a:t>1. Электронный банк заданий для оценки функциональной грамотности</a:t>
            </a:r>
          </a:p>
          <a:p>
            <a:r>
              <a:rPr lang="ru-RU" u="sng" dirty="0">
                <a:hlinkClick r:id="rId2"/>
              </a:rPr>
              <a:t>https://fg.resh.edu.ru/</a:t>
            </a:r>
            <a:endParaRPr lang="ru-RU" dirty="0"/>
          </a:p>
          <a:p>
            <a:r>
              <a:rPr lang="ru-RU" dirty="0"/>
              <a:t>2. Проект «Мониторинг формирования функциональной грамотности учащихся» </a:t>
            </a:r>
            <a:r>
              <a:rPr lang="ru-RU" u="sng" dirty="0">
                <a:hlinkClick r:id="rId3"/>
              </a:rPr>
              <a:t>http://skiv.instrao.ru/bank-zadaniy/</a:t>
            </a:r>
            <a:endParaRPr lang="ru-RU" dirty="0"/>
          </a:p>
          <a:p>
            <a:r>
              <a:rPr lang="ru-RU" dirty="0"/>
              <a:t>3. Открытый банк заданий для оценки естественнонаучной грамотности (VII-IX классы)</a:t>
            </a:r>
          </a:p>
          <a:p>
            <a:r>
              <a:rPr lang="ru-RU" u="sng" dirty="0">
                <a:hlinkClick r:id="rId4"/>
              </a:rPr>
              <a:t>https://fipi.ru/otkrytyy-bank-zadaniy-dlya-otsenki-yestestvennonauchnoy-gramotnosti</a:t>
            </a:r>
            <a:endParaRPr lang="ru-RU" dirty="0"/>
          </a:p>
          <a:p>
            <a:r>
              <a:rPr lang="ru-RU" dirty="0"/>
              <a:t> </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28</a:t>
            </a:fld>
            <a:endParaRPr lang="ru-RU"/>
          </a:p>
        </p:txBody>
      </p:sp>
    </p:spTree>
    <p:extLst>
      <p:ext uri="{BB962C8B-B14F-4D97-AF65-F5344CB8AC3E}">
        <p14:creationId xmlns:p14="http://schemas.microsoft.com/office/powerpoint/2010/main" val="2234943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Литература</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normAutofit fontScale="62500" lnSpcReduction="20000"/>
          </a:bodyPr>
          <a:lstStyle/>
          <a:p>
            <a:r>
              <a:rPr lang="ru-RU" dirty="0"/>
              <a:t>1. Приказ Министерства просвещения РФ от 31 мая 2021 г. N 287 "Об утверждении </a:t>
            </a:r>
            <a:r>
              <a:rPr lang="ru-RU" dirty="0" smtClean="0"/>
              <a:t>федерального </a:t>
            </a:r>
            <a:r>
              <a:rPr lang="ru-RU" dirty="0"/>
              <a:t>государственного образовательного стандарта основного общего образования".</a:t>
            </a:r>
          </a:p>
          <a:p>
            <a:r>
              <a:rPr lang="ru-RU" dirty="0"/>
              <a:t>2. </a:t>
            </a:r>
            <a:r>
              <a:rPr lang="ru-RU" dirty="0" err="1"/>
              <a:t>Гаряев</a:t>
            </a:r>
            <a:r>
              <a:rPr lang="ru-RU" dirty="0"/>
              <a:t> А.В. Развитие критического мышления на учебных занятиях по физике.  Изд. Пермь , 2010.</a:t>
            </a:r>
          </a:p>
          <a:p>
            <a:r>
              <a:rPr lang="ru-RU" dirty="0"/>
              <a:t>3. </a:t>
            </a:r>
            <a:r>
              <a:rPr lang="ru-RU" dirty="0" err="1"/>
              <a:t>Бухарова</a:t>
            </a:r>
            <a:r>
              <a:rPr lang="ru-RU" dirty="0"/>
              <a:t> Е.А. «Функциональная грамотность через призму физики». Методическая разработка из опыта работы по формированию и оценке функциональной грамотности. Нефтеюганск.  2022. </a:t>
            </a:r>
          </a:p>
          <a:p>
            <a:r>
              <a:rPr lang="ru-RU" dirty="0"/>
              <a:t>4. </a:t>
            </a:r>
            <a:r>
              <a:rPr lang="ru-RU" dirty="0" err="1"/>
              <a:t>СевостьяноваА.Н</a:t>
            </a:r>
            <a:r>
              <a:rPr lang="ru-RU" dirty="0"/>
              <a:t>., учитель физики и информатики первой категории. «Контекстные задачи как средство формирования финансовой грамотности  Сборник задач по физике для учащихся 8 класса». [Электронный ресурс]. Режим доступа: </a:t>
            </a:r>
            <a:r>
              <a:rPr lang="ru-RU" u="sng" dirty="0">
                <a:hlinkClick r:id="rId2"/>
              </a:rPr>
              <a:t>https://www.n-asveta.by/dadatki/eshb/2018/zadachi.pdf</a:t>
            </a:r>
            <a:r>
              <a:rPr lang="ru-RU" u="sng" dirty="0"/>
              <a:t>     (Д</a:t>
            </a:r>
            <a:r>
              <a:rPr lang="ru-RU" dirty="0"/>
              <a:t>ата обращения: 22.10.23)</a:t>
            </a:r>
          </a:p>
          <a:p>
            <a:r>
              <a:rPr lang="ru-RU" dirty="0"/>
              <a:t>5. Гуляев М.В. Применение технологии кластер для развития критического мышления на уроке физики. </a:t>
            </a:r>
            <a:r>
              <a:rPr lang="en-US" dirty="0" smtClean="0"/>
              <a:t>[</a:t>
            </a:r>
            <a:r>
              <a:rPr lang="ru-RU" dirty="0" smtClean="0"/>
              <a:t>Электронный ресурс</a:t>
            </a:r>
            <a:r>
              <a:rPr lang="en-US" dirty="0" smtClean="0"/>
              <a:t>]</a:t>
            </a:r>
            <a:r>
              <a:rPr lang="ru-RU" dirty="0" smtClean="0"/>
              <a:t>. Режим </a:t>
            </a:r>
            <a:r>
              <a:rPr lang="ru-RU" dirty="0"/>
              <a:t>доступа: </a:t>
            </a:r>
            <a:r>
              <a:rPr lang="ru-RU" u="sng" dirty="0">
                <a:hlinkClick r:id="rId3"/>
              </a:rPr>
              <a:t>https://nsportal.ru/shkola/fizika/library/2020/11/24/primenenie-tehnologii-klaster-dlya-razvitiya-kriticheskogo</a:t>
            </a:r>
            <a:r>
              <a:rPr lang="ru-RU" dirty="0"/>
              <a:t> (Дата обращения 23.10.23)</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29</a:t>
            </a:fld>
            <a:endParaRPr lang="ru-RU"/>
          </a:p>
        </p:txBody>
      </p:sp>
    </p:spTree>
    <p:extLst>
      <p:ext uri="{BB962C8B-B14F-4D97-AF65-F5344CB8AC3E}">
        <p14:creationId xmlns:p14="http://schemas.microsoft.com/office/powerpoint/2010/main" val="604797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chemeClr val="accent4">
                    <a:lumMod val="50000"/>
                  </a:schemeClr>
                </a:solidFill>
                <a:effectLst>
                  <a:outerShdw blurRad="76200" dist="50800" dir="5400000" algn="tl" rotWithShape="0">
                    <a:srgbClr val="000000">
                      <a:alpha val="65000"/>
                    </a:srgbClr>
                  </a:outerShdw>
                </a:effectLst>
              </a:rPr>
              <a:t>Составляющие функциональной грамотности</a:t>
            </a:r>
            <a:endParaRPr lang="ru-RU" b="1" spc="50" dirty="0">
              <a:ln w="11430"/>
              <a:solidFill>
                <a:schemeClr val="accent4">
                  <a:lumMod val="50000"/>
                </a:schemeClr>
              </a:solidFill>
              <a:effectLst>
                <a:outerShdw blurRad="76200" dist="50800" dir="5400000" algn="tl" rotWithShape="0">
                  <a:srgbClr val="000000">
                    <a:alpha val="65000"/>
                  </a:srgbClr>
                </a:outerShdw>
              </a:effectLst>
            </a:endParaRPr>
          </a:p>
        </p:txBody>
      </p:sp>
      <p:sp>
        <p:nvSpPr>
          <p:cNvPr id="3" name="Объект 2"/>
          <p:cNvSpPr>
            <a:spLocks noGrp="1"/>
          </p:cNvSpPr>
          <p:nvPr>
            <p:ph sz="quarter" idx="1"/>
          </p:nvPr>
        </p:nvSpPr>
        <p:spPr/>
        <p:txBody>
          <a:bodyPr/>
          <a:lstStyle/>
          <a:p>
            <a:r>
              <a:rPr lang="ru-RU" dirty="0"/>
              <a:t>читательская, </a:t>
            </a:r>
          </a:p>
          <a:p>
            <a:r>
              <a:rPr lang="ru-RU" dirty="0"/>
              <a:t>математическая,</a:t>
            </a:r>
          </a:p>
          <a:p>
            <a:r>
              <a:rPr lang="ru-RU" dirty="0"/>
              <a:t>естественно-научная,</a:t>
            </a:r>
          </a:p>
          <a:p>
            <a:r>
              <a:rPr lang="ru-RU" dirty="0"/>
              <a:t>финансовая грамотность,</a:t>
            </a:r>
          </a:p>
          <a:p>
            <a:r>
              <a:rPr lang="ru-RU" dirty="0"/>
              <a:t>глобальные компетенции</a:t>
            </a:r>
          </a:p>
          <a:p>
            <a:r>
              <a:rPr lang="ru-RU" dirty="0"/>
              <a:t>креативное </a:t>
            </a:r>
            <a:r>
              <a:rPr lang="ru-RU" dirty="0" smtClean="0"/>
              <a:t>мышление</a:t>
            </a:r>
            <a:endParaRPr lang="ru-RU" dirty="0"/>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3</a:t>
            </a:fld>
            <a:endParaRPr lang="ru-RU"/>
          </a:p>
        </p:txBody>
      </p:sp>
    </p:spTree>
    <p:extLst>
      <p:ext uri="{BB962C8B-B14F-4D97-AF65-F5344CB8AC3E}">
        <p14:creationId xmlns:p14="http://schemas.microsoft.com/office/powerpoint/2010/main" val="1863012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a:ln w="11430"/>
                <a:solidFill>
                  <a:schemeClr val="accent4">
                    <a:lumMod val="50000"/>
                  </a:schemeClr>
                </a:solidFill>
                <a:effectLst>
                  <a:outerShdw blurRad="76200" dist="50800" dir="5400000" algn="tl" rotWithShape="0">
                    <a:srgbClr val="000000">
                      <a:alpha val="65000"/>
                    </a:srgbClr>
                  </a:outerShdw>
                </a:effectLst>
              </a:rPr>
              <a:t>Методы и приемы формирования функциональной грамотности</a:t>
            </a:r>
          </a:p>
        </p:txBody>
      </p:sp>
      <p:sp>
        <p:nvSpPr>
          <p:cNvPr id="3" name="Объект 2"/>
          <p:cNvSpPr>
            <a:spLocks noGrp="1"/>
          </p:cNvSpPr>
          <p:nvPr>
            <p:ph sz="quarter" idx="1"/>
          </p:nvPr>
        </p:nvSpPr>
        <p:spPr/>
        <p:txBody>
          <a:bodyPr>
            <a:normAutofit fontScale="92500"/>
          </a:bodyPr>
          <a:lstStyle/>
          <a:p>
            <a:r>
              <a:rPr lang="ru-RU" dirty="0"/>
              <a:t>Одним из методов формирования функциональной грамотности является </a:t>
            </a:r>
            <a:r>
              <a:rPr lang="ru-RU" i="1" dirty="0">
                <a:solidFill>
                  <a:srgbClr val="C00000"/>
                </a:solidFill>
              </a:rPr>
              <a:t>физический эксперимент</a:t>
            </a:r>
            <a:r>
              <a:rPr lang="ru-RU" dirty="0"/>
              <a:t>, который позволяет решать исследовательские и коммуникативные задачи, формирует умение анализировать различные ситуации в учебном процессе с точки зрения безопасности жизнедеятельности. Использование виртуальной физической лаборатории повышает интерес к предмету, способствует освоению компьютерных технологий. А использование физического оборудования готовит учащихся к решению реальных жизненных задач.</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4</a:t>
            </a:fld>
            <a:endParaRPr lang="ru-RU"/>
          </a:p>
        </p:txBody>
      </p:sp>
    </p:spTree>
    <p:extLst>
      <p:ext uri="{BB962C8B-B14F-4D97-AF65-F5344CB8AC3E}">
        <p14:creationId xmlns:p14="http://schemas.microsoft.com/office/powerpoint/2010/main" val="430141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Пример исследовательского задания</a:t>
            </a:r>
          </a:p>
        </p:txBody>
      </p:sp>
      <p:sp>
        <p:nvSpPr>
          <p:cNvPr id="3" name="Объект 2"/>
          <p:cNvSpPr>
            <a:spLocks noGrp="1"/>
          </p:cNvSpPr>
          <p:nvPr>
            <p:ph sz="quarter" idx="1"/>
          </p:nvPr>
        </p:nvSpPr>
        <p:spPr/>
        <p:txBody>
          <a:bodyPr>
            <a:normAutofit fontScale="55000" lnSpcReduction="20000"/>
          </a:bodyPr>
          <a:lstStyle/>
          <a:p>
            <a:r>
              <a:rPr lang="ru-RU" dirty="0"/>
              <a:t>Задание предлагается в качестве закрепления темы «Давление твердого тела» в 7 классе:  определить какое давление вы производите  при ходьбе и стоя на месте. </a:t>
            </a:r>
          </a:p>
          <a:p>
            <a:r>
              <a:rPr lang="ru-RU" dirty="0"/>
              <a:t>Указания:</a:t>
            </a:r>
          </a:p>
          <a:p>
            <a:r>
              <a:rPr lang="ru-RU" dirty="0"/>
              <a:t>1. Измерьте массу своего тела на бытовых весах. Измерения и вычисления производите в системе СИ.</a:t>
            </a:r>
          </a:p>
          <a:p>
            <a:r>
              <a:rPr lang="ru-RU" dirty="0"/>
              <a:t>2. Рассчитайте силу, с которой вы давите на опору. Она численно равна</a:t>
            </a:r>
          </a:p>
          <a:p>
            <a:r>
              <a:rPr lang="ru-RU" dirty="0"/>
              <a:t>весу вашего тела:</a:t>
            </a:r>
          </a:p>
          <a:p>
            <a:r>
              <a:rPr lang="ru-RU" dirty="0"/>
              <a:t>3. Определите площадь опоры вашей стопы. Для этого:</a:t>
            </a:r>
          </a:p>
          <a:p>
            <a:pPr lvl="0"/>
            <a:r>
              <a:rPr lang="ru-RU" dirty="0"/>
              <a:t>поставьте ногу на лист клетчатой бумаги и обведите ее контур;</a:t>
            </a:r>
          </a:p>
          <a:p>
            <a:pPr lvl="0"/>
            <a:r>
              <a:rPr lang="ru-RU" dirty="0"/>
              <a:t>рассчитайте число полных квадратиков, попавших внутрь контура, и прибавьте к нему половину числа неполных квадратиков, через которые прошла линия контура, это будет число всех квадратиков </a:t>
            </a:r>
            <a:r>
              <a:rPr lang="ru-RU" i="1" dirty="0"/>
              <a:t>N</a:t>
            </a:r>
            <a:r>
              <a:rPr lang="ru-RU" dirty="0"/>
              <a:t> </a:t>
            </a:r>
          </a:p>
          <a:p>
            <a:pPr lvl="0"/>
            <a:r>
              <a:rPr lang="ru-RU" dirty="0"/>
              <a:t>полученное число квадратиков </a:t>
            </a:r>
            <a:r>
              <a:rPr lang="ru-RU" i="1" dirty="0"/>
              <a:t>N </a:t>
            </a:r>
            <a:r>
              <a:rPr lang="ru-RU" dirty="0"/>
              <a:t>умножьте на площадь одного квадратика (0,25 см²)</a:t>
            </a:r>
          </a:p>
          <a:p>
            <a:pPr lvl="0"/>
            <a:r>
              <a:rPr lang="ru-RU" dirty="0"/>
              <a:t>определите площадь опоры S одной ноги в см², а в таблицу результат запишите в м²:</a:t>
            </a:r>
          </a:p>
          <a:p>
            <a:r>
              <a:rPr lang="ru-RU" dirty="0"/>
              <a:t>Площадь ноги можно определять в тапочках, в туфлях (тогда площадь</a:t>
            </a:r>
          </a:p>
          <a:p>
            <a:r>
              <a:rPr lang="ru-RU" dirty="0"/>
              <a:t>будет состоять из площади каблука и носочной части туфли), можно босиком.</a:t>
            </a:r>
          </a:p>
          <a:p>
            <a:r>
              <a:rPr lang="ru-RU" dirty="0"/>
              <a:t>4. Зная силу давления (равную весу) и площадь опоры, определите</a:t>
            </a:r>
          </a:p>
          <a:p>
            <a:r>
              <a:rPr lang="ru-RU" dirty="0"/>
              <a:t>давление, которое вы создаете стоя на полу и при ходьбе:</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5</a:t>
            </a:fld>
            <a:endParaRPr lang="ru-RU"/>
          </a:p>
        </p:txBody>
      </p:sp>
    </p:spTree>
    <p:extLst>
      <p:ext uri="{BB962C8B-B14F-4D97-AF65-F5344CB8AC3E}">
        <p14:creationId xmlns:p14="http://schemas.microsoft.com/office/powerpoint/2010/main" val="3377966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a:xfrm>
            <a:off x="914400" y="332656"/>
            <a:ext cx="7772400" cy="5687144"/>
          </a:xfrm>
        </p:spPr>
        <p:txBody>
          <a:bodyPr/>
          <a:lstStyle/>
          <a:p>
            <a:r>
              <a:rPr lang="ru-RU" dirty="0"/>
              <a:t>5. Результаты измерений и вычислений занесите в таблицу:</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54856131"/>
              </p:ext>
            </p:extLst>
          </p:nvPr>
        </p:nvGraphicFramePr>
        <p:xfrm>
          <a:off x="827584" y="1628800"/>
          <a:ext cx="7848870" cy="3528392"/>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2689394">
                <a:tc>
                  <a:txBody>
                    <a:bodyPr/>
                    <a:lstStyle/>
                    <a:p>
                      <a:r>
                        <a:rPr kumimoji="0" lang="ru-RU" sz="1800" b="1" i="1" kern="1200" dirty="0" smtClean="0">
                          <a:solidFill>
                            <a:schemeClr val="lt1"/>
                          </a:solidFill>
                          <a:effectLst/>
                          <a:latin typeface="+mn-lt"/>
                          <a:ea typeface="+mn-ea"/>
                          <a:cs typeface="+mn-cs"/>
                        </a:rPr>
                        <a:t>Масса, кг</a:t>
                      </a:r>
                      <a:endParaRPr lang="ru-RU" dirty="0"/>
                    </a:p>
                  </a:txBody>
                  <a:tcPr/>
                </a:tc>
                <a:tc>
                  <a:txBody>
                    <a:bodyPr/>
                    <a:lstStyle/>
                    <a:p>
                      <a:r>
                        <a:rPr kumimoji="0" lang="ru-RU" sz="1800" b="1" kern="1200" dirty="0" smtClean="0">
                          <a:solidFill>
                            <a:schemeClr val="lt1"/>
                          </a:solidFill>
                          <a:effectLst/>
                          <a:latin typeface="+mn-lt"/>
                          <a:ea typeface="+mn-ea"/>
                          <a:cs typeface="+mn-cs"/>
                        </a:rPr>
                        <a:t>Сила</a:t>
                      </a:r>
                    </a:p>
                    <a:p>
                      <a:r>
                        <a:rPr kumimoji="0" lang="ru-RU" sz="1800" b="1" kern="1200" dirty="0" smtClean="0">
                          <a:solidFill>
                            <a:schemeClr val="lt1"/>
                          </a:solidFill>
                          <a:effectLst/>
                          <a:latin typeface="+mn-lt"/>
                          <a:ea typeface="+mn-ea"/>
                          <a:cs typeface="+mn-cs"/>
                        </a:rPr>
                        <a:t>давления,</a:t>
                      </a:r>
                    </a:p>
                    <a:p>
                      <a:r>
                        <a:rPr kumimoji="0" lang="ru-RU" sz="1800" b="1" kern="1200" dirty="0" smtClean="0">
                          <a:solidFill>
                            <a:schemeClr val="lt1"/>
                          </a:solidFill>
                          <a:effectLst/>
                          <a:latin typeface="+mn-lt"/>
                          <a:ea typeface="+mn-ea"/>
                          <a:cs typeface="+mn-cs"/>
                        </a:rPr>
                        <a:t>Н</a:t>
                      </a:r>
                      <a:endParaRPr lang="ru-RU" dirty="0"/>
                    </a:p>
                  </a:txBody>
                  <a:tcPr/>
                </a:tc>
                <a:tc>
                  <a:txBody>
                    <a:bodyPr/>
                    <a:lstStyle/>
                    <a:p>
                      <a:r>
                        <a:rPr kumimoji="0" lang="ru-RU" sz="1800" b="1" kern="1200" dirty="0" smtClean="0">
                          <a:solidFill>
                            <a:schemeClr val="lt1"/>
                          </a:solidFill>
                          <a:effectLst/>
                          <a:latin typeface="+mn-lt"/>
                          <a:ea typeface="+mn-ea"/>
                          <a:cs typeface="+mn-cs"/>
                        </a:rPr>
                        <a:t>Число</a:t>
                      </a:r>
                    </a:p>
                    <a:p>
                      <a:r>
                        <a:rPr kumimoji="0" lang="ru-RU" sz="1800" b="1" kern="1200" dirty="0" err="1" smtClean="0">
                          <a:solidFill>
                            <a:schemeClr val="lt1"/>
                          </a:solidFill>
                          <a:effectLst/>
                          <a:latin typeface="+mn-lt"/>
                          <a:ea typeface="+mn-ea"/>
                          <a:cs typeface="+mn-cs"/>
                        </a:rPr>
                        <a:t>квадрати</a:t>
                      </a:r>
                      <a:r>
                        <a:rPr kumimoji="0" lang="ru-RU" sz="1800" b="1" kern="1200" dirty="0" smtClean="0">
                          <a:solidFill>
                            <a:schemeClr val="lt1"/>
                          </a:solidFill>
                          <a:effectLst/>
                          <a:latin typeface="+mn-lt"/>
                          <a:ea typeface="+mn-ea"/>
                          <a:cs typeface="+mn-cs"/>
                        </a:rPr>
                        <a:t>-ков</a:t>
                      </a:r>
                      <a:endParaRPr lang="ru-RU" dirty="0"/>
                    </a:p>
                  </a:txBody>
                  <a:tcPr/>
                </a:tc>
                <a:tc>
                  <a:txBody>
                    <a:bodyPr/>
                    <a:lstStyle/>
                    <a:p>
                      <a:r>
                        <a:rPr kumimoji="0" lang="ru-RU" sz="1800" b="1" kern="1200" dirty="0" smtClean="0">
                          <a:solidFill>
                            <a:schemeClr val="lt1"/>
                          </a:solidFill>
                          <a:effectLst/>
                          <a:latin typeface="+mn-lt"/>
                          <a:ea typeface="+mn-ea"/>
                          <a:cs typeface="+mn-cs"/>
                        </a:rPr>
                        <a:t>Площадь</a:t>
                      </a:r>
                    </a:p>
                    <a:p>
                      <a:r>
                        <a:rPr kumimoji="0" lang="ru-RU" sz="1800" b="1" kern="1200" dirty="0" smtClean="0">
                          <a:solidFill>
                            <a:schemeClr val="lt1"/>
                          </a:solidFill>
                          <a:effectLst/>
                          <a:latin typeface="+mn-lt"/>
                          <a:ea typeface="+mn-ea"/>
                          <a:cs typeface="+mn-cs"/>
                        </a:rPr>
                        <a:t>опоры, м</a:t>
                      </a:r>
                      <a:r>
                        <a:rPr kumimoji="0" lang="ru-RU" sz="1800" b="1" kern="1200" dirty="0" smtClean="0">
                          <a:solidFill>
                            <a:schemeClr val="lt1"/>
                          </a:solidFill>
                          <a:effectLst/>
                          <a:latin typeface="Calibri"/>
                          <a:ea typeface="+mn-ea"/>
                          <a:cs typeface="+mn-cs"/>
                        </a:rPr>
                        <a:t>²</a:t>
                      </a:r>
                      <a:endParaRPr lang="ru-RU" dirty="0"/>
                    </a:p>
                  </a:txBody>
                  <a:tcPr/>
                </a:tc>
                <a:tc>
                  <a:txBody>
                    <a:bodyPr/>
                    <a:lstStyle/>
                    <a:p>
                      <a:r>
                        <a:rPr kumimoji="0" lang="ru-RU" sz="1800" b="1" kern="1200" dirty="0" smtClean="0">
                          <a:solidFill>
                            <a:schemeClr val="lt1"/>
                          </a:solidFill>
                          <a:effectLst/>
                          <a:latin typeface="+mn-lt"/>
                          <a:ea typeface="+mn-ea"/>
                          <a:cs typeface="+mn-cs"/>
                        </a:rPr>
                        <a:t>Давление</a:t>
                      </a:r>
                    </a:p>
                    <a:p>
                      <a:r>
                        <a:rPr kumimoji="0" lang="ru-RU" sz="1800" b="1" kern="1200" dirty="0" smtClean="0">
                          <a:solidFill>
                            <a:schemeClr val="lt1"/>
                          </a:solidFill>
                          <a:effectLst/>
                          <a:latin typeface="+mn-lt"/>
                          <a:ea typeface="+mn-ea"/>
                          <a:cs typeface="+mn-cs"/>
                        </a:rPr>
                        <a:t>на пол</a:t>
                      </a:r>
                    </a:p>
                    <a:p>
                      <a:r>
                        <a:rPr kumimoji="0" lang="ru-RU" sz="1800" b="1" kern="1200" dirty="0" smtClean="0">
                          <a:solidFill>
                            <a:schemeClr val="lt1"/>
                          </a:solidFill>
                          <a:effectLst/>
                          <a:latin typeface="+mn-lt"/>
                          <a:ea typeface="+mn-ea"/>
                          <a:cs typeface="+mn-cs"/>
                        </a:rPr>
                        <a:t>стоя, Па</a:t>
                      </a:r>
                      <a:endParaRPr lang="ru-RU" dirty="0"/>
                    </a:p>
                  </a:txBody>
                  <a:tcPr/>
                </a:tc>
                <a:tc>
                  <a:txBody>
                    <a:bodyPr/>
                    <a:lstStyle/>
                    <a:p>
                      <a:r>
                        <a:rPr kumimoji="0" lang="ru-RU" sz="1800" b="1" kern="1200" dirty="0" smtClean="0">
                          <a:solidFill>
                            <a:schemeClr val="lt1"/>
                          </a:solidFill>
                          <a:effectLst/>
                          <a:latin typeface="+mn-lt"/>
                          <a:ea typeface="+mn-ea"/>
                          <a:cs typeface="+mn-cs"/>
                        </a:rPr>
                        <a:t>Давление</a:t>
                      </a:r>
                    </a:p>
                    <a:p>
                      <a:r>
                        <a:rPr kumimoji="0" lang="ru-RU" sz="1800" b="1" kern="1200" dirty="0" smtClean="0">
                          <a:solidFill>
                            <a:schemeClr val="lt1"/>
                          </a:solidFill>
                          <a:effectLst/>
                          <a:latin typeface="+mn-lt"/>
                          <a:ea typeface="+mn-ea"/>
                          <a:cs typeface="+mn-cs"/>
                        </a:rPr>
                        <a:t>на пол при</a:t>
                      </a:r>
                    </a:p>
                    <a:p>
                      <a:r>
                        <a:rPr kumimoji="0" lang="ru-RU" sz="1800" b="1" kern="1200" dirty="0" smtClean="0">
                          <a:solidFill>
                            <a:schemeClr val="lt1"/>
                          </a:solidFill>
                          <a:effectLst/>
                          <a:latin typeface="+mn-lt"/>
                          <a:ea typeface="+mn-ea"/>
                          <a:cs typeface="+mn-cs"/>
                        </a:rPr>
                        <a:t>ходьбе, Па</a:t>
                      </a:r>
                      <a:endParaRPr lang="ru-RU" dirty="0"/>
                    </a:p>
                  </a:txBody>
                  <a:tcPr/>
                </a:tc>
              </a:tr>
              <a:tr h="838998">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
        <p:nvSpPr>
          <p:cNvPr id="5" name="TextBox 4"/>
          <p:cNvSpPr txBox="1"/>
          <p:nvPr/>
        </p:nvSpPr>
        <p:spPr>
          <a:xfrm>
            <a:off x="827584" y="5373216"/>
            <a:ext cx="7848872" cy="1200329"/>
          </a:xfrm>
          <a:prstGeom prst="rect">
            <a:avLst/>
          </a:prstGeom>
          <a:noFill/>
        </p:spPr>
        <p:txBody>
          <a:bodyPr wrap="square" rtlCol="0">
            <a:spAutoFit/>
          </a:bodyPr>
          <a:lstStyle/>
          <a:p>
            <a:r>
              <a:rPr lang="ru-RU" sz="2400" dirty="0"/>
              <a:t>6. Сделайте вывод о проделанной работе. </a:t>
            </a:r>
            <a:endParaRPr lang="ru-RU" sz="2400" dirty="0" smtClean="0"/>
          </a:p>
          <a:p>
            <a:r>
              <a:rPr lang="ru-RU" sz="2400" dirty="0" smtClean="0"/>
              <a:t>Отчет </a:t>
            </a:r>
            <a:r>
              <a:rPr lang="ru-RU" sz="2400" dirty="0"/>
              <a:t>должен содержать ход выполнения работы, а также контур ноги, с подсчитанными клетками.</a:t>
            </a:r>
          </a:p>
        </p:txBody>
      </p:sp>
      <p:sp>
        <p:nvSpPr>
          <p:cNvPr id="6" name="Номер слайда 5"/>
          <p:cNvSpPr>
            <a:spLocks noGrp="1"/>
          </p:cNvSpPr>
          <p:nvPr>
            <p:ph type="sldNum" sz="quarter" idx="12"/>
          </p:nvPr>
        </p:nvSpPr>
        <p:spPr/>
        <p:txBody>
          <a:bodyPr/>
          <a:lstStyle/>
          <a:p>
            <a:fld id="{617F6B5B-3263-40DE-B444-180DA916F02D}" type="slidenum">
              <a:rPr lang="ru-RU" smtClean="0"/>
              <a:t>6</a:t>
            </a:fld>
            <a:endParaRPr lang="ru-RU"/>
          </a:p>
        </p:txBody>
      </p:sp>
    </p:spTree>
    <p:extLst>
      <p:ext uri="{BB962C8B-B14F-4D97-AF65-F5344CB8AC3E}">
        <p14:creationId xmlns:p14="http://schemas.microsoft.com/office/powerpoint/2010/main" val="1132116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Проблемное обучение</a:t>
            </a:r>
          </a:p>
        </p:txBody>
      </p:sp>
      <p:sp>
        <p:nvSpPr>
          <p:cNvPr id="3" name="Объект 2"/>
          <p:cNvSpPr>
            <a:spLocks noGrp="1"/>
          </p:cNvSpPr>
          <p:nvPr>
            <p:ph sz="quarter" idx="1"/>
          </p:nvPr>
        </p:nvSpPr>
        <p:spPr/>
        <p:txBody>
          <a:bodyPr>
            <a:normAutofit fontScale="92500"/>
          </a:bodyPr>
          <a:lstStyle/>
          <a:p>
            <a:r>
              <a:rPr lang="ru-RU" dirty="0" smtClean="0"/>
              <a:t>Формированию </a:t>
            </a:r>
            <a:r>
              <a:rPr lang="ru-RU" dirty="0"/>
              <a:t>функциональной грамотности способствует проблемное </a:t>
            </a:r>
            <a:r>
              <a:rPr lang="ru-RU" dirty="0" smtClean="0"/>
              <a:t>обучение, которое является </a:t>
            </a:r>
            <a:r>
              <a:rPr lang="ru-RU" dirty="0"/>
              <a:t>одним из современных и актуальных способов взаимодействия ученик- учитель, где обучающийся учится мыслить творчески усваивать и добывать знания самостоятельно. Использование проблемных заданий на уроках, позволяет развивать такие качества личности как: находчивость, сообразительность, способность к нестандартным решениям, проблемное видение, гибкость ума, мобильность, информационную и коммуникативную культуру. </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7</a:t>
            </a:fld>
            <a:endParaRPr lang="ru-RU"/>
          </a:p>
        </p:txBody>
      </p:sp>
    </p:spTree>
    <p:extLst>
      <p:ext uri="{BB962C8B-B14F-4D97-AF65-F5344CB8AC3E}">
        <p14:creationId xmlns:p14="http://schemas.microsoft.com/office/powerpoint/2010/main" val="3462113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Читательская грамотность</a:t>
            </a:r>
          </a:p>
        </p:txBody>
      </p:sp>
      <p:sp>
        <p:nvSpPr>
          <p:cNvPr id="3" name="Объект 2"/>
          <p:cNvSpPr>
            <a:spLocks noGrp="1"/>
          </p:cNvSpPr>
          <p:nvPr>
            <p:ph sz="quarter" idx="1"/>
          </p:nvPr>
        </p:nvSpPr>
        <p:spPr/>
        <p:txBody>
          <a:bodyPr/>
          <a:lstStyle/>
          <a:p>
            <a:r>
              <a:rPr lang="ru-RU" dirty="0"/>
              <a:t>Среди методов важным является работа с текстом. Ученик должен понимать тексты различных видов, размышлять над их содержанием, оценивать их смысл и значение и излагать свои мысли о прочитанном. На уроках используются тексты разных видов и жанров, научные тексты, биографии, документы и т.п.</a:t>
            </a:r>
            <a:r>
              <a:rPr lang="ru-RU" i="1" dirty="0"/>
              <a:t> </a:t>
            </a:r>
            <a:endParaRPr lang="ru-RU" dirty="0"/>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8</a:t>
            </a:fld>
            <a:endParaRPr lang="ru-RU"/>
          </a:p>
        </p:txBody>
      </p:sp>
    </p:spTree>
    <p:extLst>
      <p:ext uri="{BB962C8B-B14F-4D97-AF65-F5344CB8AC3E}">
        <p14:creationId xmlns:p14="http://schemas.microsoft.com/office/powerpoint/2010/main" val="149597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solidFill>
                  <a:schemeClr val="accent4">
                    <a:lumMod val="50000"/>
                  </a:schemeClr>
                </a:solidFill>
                <a:effectLst>
                  <a:outerShdw blurRad="76200" dist="50800" dir="5400000" algn="tl" rotWithShape="0">
                    <a:srgbClr val="000000">
                      <a:alpha val="65000"/>
                    </a:srgbClr>
                  </a:outerShdw>
                </a:effectLst>
              </a:rPr>
              <a:t>Прием «Тонкие и толстые вопросы» </a:t>
            </a:r>
          </a:p>
        </p:txBody>
      </p:sp>
      <p:sp>
        <p:nvSpPr>
          <p:cNvPr id="3" name="Объект 2"/>
          <p:cNvSpPr>
            <a:spLocks noGrp="1"/>
          </p:cNvSpPr>
          <p:nvPr>
            <p:ph sz="quarter" idx="1"/>
          </p:nvPr>
        </p:nvSpPr>
        <p:spPr/>
        <p:txBody>
          <a:bodyPr>
            <a:normAutofit fontScale="85000" lnSpcReduction="20000"/>
          </a:bodyPr>
          <a:lstStyle/>
          <a:p>
            <a:r>
              <a:rPr lang="ru-RU" dirty="0"/>
              <a:t>В левую колонку таблицу  записываются вопросы «Тонкие вопросы», требующие простого, односложного ответа. В правую колонку «Толстые вопросы» – вопросы, требующие подробного, развернутого ответа. Этот прием можно использовать на любом этапе урока. Так, например, после изучения темы  можно предложить сформулировать по три «тонких» и три «толстых» вопроса, связанных с пройденным материалом. Записать их в тетрадь, обязательно записать ответ на эти вопросы, а затем выполнить взаимопроверку в парах. Это могут быть вопросы, на которые обучающиеся  хотели бы получить ответы при изучении темы. Или вопросы как способ активной фиксации по ходу чтения, слушания, при размышлении как демонстрация понимания пройденного. Подобный метод формирует у учащихся умение смыслового чтения.</a:t>
            </a:r>
          </a:p>
          <a:p>
            <a:endParaRPr lang="ru-RU" dirty="0"/>
          </a:p>
        </p:txBody>
      </p:sp>
      <p:sp>
        <p:nvSpPr>
          <p:cNvPr id="4" name="Номер слайда 3"/>
          <p:cNvSpPr>
            <a:spLocks noGrp="1"/>
          </p:cNvSpPr>
          <p:nvPr>
            <p:ph type="sldNum" sz="quarter" idx="12"/>
          </p:nvPr>
        </p:nvSpPr>
        <p:spPr/>
        <p:txBody>
          <a:bodyPr/>
          <a:lstStyle/>
          <a:p>
            <a:fld id="{617F6B5B-3263-40DE-B444-180DA916F02D}" type="slidenum">
              <a:rPr lang="ru-RU" smtClean="0"/>
              <a:t>9</a:t>
            </a:fld>
            <a:endParaRPr lang="ru-RU"/>
          </a:p>
        </p:txBody>
      </p:sp>
    </p:spTree>
    <p:extLst>
      <p:ext uri="{BB962C8B-B14F-4D97-AF65-F5344CB8AC3E}">
        <p14:creationId xmlns:p14="http://schemas.microsoft.com/office/powerpoint/2010/main" val="3970494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157</TotalTime>
  <Words>2537</Words>
  <Application>Microsoft Office PowerPoint</Application>
  <PresentationFormat>Экран (4:3)</PresentationFormat>
  <Paragraphs>192</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Справедливость</vt:lpstr>
      <vt:lpstr>Инновационные технологии при формировании функциональной грамотности на уроках физики</vt:lpstr>
      <vt:lpstr>Введение</vt:lpstr>
      <vt:lpstr>Составляющие функциональной грамотности</vt:lpstr>
      <vt:lpstr>Методы и приемы формирования функциональной грамотности</vt:lpstr>
      <vt:lpstr>Пример исследовательского задания</vt:lpstr>
      <vt:lpstr>Презентация PowerPoint</vt:lpstr>
      <vt:lpstr>Проблемное обучение</vt:lpstr>
      <vt:lpstr>Читательская грамотность</vt:lpstr>
      <vt:lpstr>Прием «Тонкие и толстые вопросы» </vt:lpstr>
      <vt:lpstr> </vt:lpstr>
      <vt:lpstr>Математическая грамотность.  Прием «Корзина идей»</vt:lpstr>
      <vt:lpstr>Пример задания: </vt:lpstr>
      <vt:lpstr>Технология креативного мышления </vt:lpstr>
      <vt:lpstr>Презентация PowerPoint</vt:lpstr>
      <vt:lpstr>В процессе данной работы формируются:</vt:lpstr>
      <vt:lpstr>Преимущества применения технологии кластер: </vt:lpstr>
      <vt:lpstr>Последовательность действий при составлении кластера </vt:lpstr>
      <vt:lpstr>Кластер «Внутренняя энергия»  (8 класс)</vt:lpstr>
      <vt:lpstr>Кластер</vt:lpstr>
      <vt:lpstr>Формирование естественно – научной грамотности</vt:lpstr>
      <vt:lpstr>Пример задания</vt:lpstr>
      <vt:lpstr>Список слов и словосочетаний</vt:lpstr>
      <vt:lpstr>Финансовая грамотность.  Домашние мини-проекты и практические работы</vt:lpstr>
      <vt:lpstr>Пример </vt:lpstr>
      <vt:lpstr>Заполните таблицу</vt:lpstr>
      <vt:lpstr>Заключение</vt:lpstr>
      <vt:lpstr>Диагностика функциональной грамотности</vt:lpstr>
      <vt:lpstr>Ресурсы, которые помогут в формировании и оценке функциональной грамотности</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Инновационные технологии при формировании функциональной грамотности на уроках физики</dc:title>
  <dc:creator>Elena</dc:creator>
  <cp:lastModifiedBy>Elena</cp:lastModifiedBy>
  <cp:revision>18</cp:revision>
  <dcterms:created xsi:type="dcterms:W3CDTF">2023-10-25T02:03:52Z</dcterms:created>
  <dcterms:modified xsi:type="dcterms:W3CDTF">2023-10-25T13:26:44Z</dcterms:modified>
</cp:coreProperties>
</file>