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464"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F9BC07AA-FC73-4F32-97CB-BE261DA8E753}" type="datetimeFigureOut">
              <a:rPr lang="ru-RU" smtClean="0"/>
              <a:pPr/>
              <a:t>17.10.2023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ABFE283-C941-4A84-862F-0F72AAA003CD}"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9BC07AA-FC73-4F32-97CB-BE261DA8E753}" type="datetimeFigureOut">
              <a:rPr lang="ru-RU" smtClean="0"/>
              <a:pPr/>
              <a:t>17.10.2023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ABFE283-C941-4A84-862F-0F72AAA003CD}"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9BC07AA-FC73-4F32-97CB-BE261DA8E753}" type="datetimeFigureOut">
              <a:rPr lang="ru-RU" smtClean="0"/>
              <a:pPr/>
              <a:t>17.10.2023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ABFE283-C941-4A84-862F-0F72AAA003CD}"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9BC07AA-FC73-4F32-97CB-BE261DA8E753}" type="datetimeFigureOut">
              <a:rPr lang="ru-RU" smtClean="0"/>
              <a:pPr/>
              <a:t>17.10.2023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ABFE283-C941-4A84-862F-0F72AAA003CD}"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F9BC07AA-FC73-4F32-97CB-BE261DA8E753}" type="datetimeFigureOut">
              <a:rPr lang="ru-RU" smtClean="0"/>
              <a:pPr/>
              <a:t>17.10.2023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ABFE283-C941-4A84-862F-0F72AAA003CD}"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F9BC07AA-FC73-4F32-97CB-BE261DA8E753}" type="datetimeFigureOut">
              <a:rPr lang="ru-RU" smtClean="0"/>
              <a:pPr/>
              <a:t>17.10.2023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ABFE283-C941-4A84-862F-0F72AAA003CD}"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F9BC07AA-FC73-4F32-97CB-BE261DA8E753}" type="datetimeFigureOut">
              <a:rPr lang="ru-RU" smtClean="0"/>
              <a:pPr/>
              <a:t>17.10.2023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6ABFE283-C941-4A84-862F-0F72AAA003CD}"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F9BC07AA-FC73-4F32-97CB-BE261DA8E753}" type="datetimeFigureOut">
              <a:rPr lang="ru-RU" smtClean="0"/>
              <a:pPr/>
              <a:t>17.10.2023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6ABFE283-C941-4A84-862F-0F72AAA003CD}"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F9BC07AA-FC73-4F32-97CB-BE261DA8E753}" type="datetimeFigureOut">
              <a:rPr lang="ru-RU" smtClean="0"/>
              <a:pPr/>
              <a:t>17.10.2023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6ABFE283-C941-4A84-862F-0F72AAA003CD}"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F9BC07AA-FC73-4F32-97CB-BE261DA8E753}" type="datetimeFigureOut">
              <a:rPr lang="ru-RU" smtClean="0"/>
              <a:pPr/>
              <a:t>17.10.2023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ABFE283-C941-4A84-862F-0F72AAA003CD}"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F9BC07AA-FC73-4F32-97CB-BE261DA8E753}" type="datetimeFigureOut">
              <a:rPr lang="ru-RU" smtClean="0"/>
              <a:pPr/>
              <a:t>17.10.2023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ABFE283-C941-4A84-862F-0F72AAA003CD}"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BC07AA-FC73-4F32-97CB-BE261DA8E753}" type="datetimeFigureOut">
              <a:rPr lang="ru-RU" smtClean="0"/>
              <a:pPr/>
              <a:t>17.10.2023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BFE283-C941-4A84-862F-0F72AAA003CD}"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500034" y="214290"/>
            <a:ext cx="8358246" cy="6215106"/>
          </a:xfrm>
        </p:spPr>
        <p:txBody>
          <a:bodyPr>
            <a:normAutofit fontScale="92500" lnSpcReduction="20000"/>
          </a:bodyPr>
          <a:lstStyle/>
          <a:p>
            <a:r>
              <a:rPr lang="ru-RU" sz="1400" b="1" dirty="0">
                <a:solidFill>
                  <a:schemeClr val="tx1"/>
                </a:solidFill>
                <a:latin typeface="Times New Roman" pitchFamily="18" charset="0"/>
                <a:cs typeface="Times New Roman" pitchFamily="18" charset="0"/>
              </a:rPr>
              <a:t>МУНИЦИПАЛЬНОЕ БЮДЖЕТНОЕ </a:t>
            </a:r>
            <a:endParaRPr lang="ru-RU" sz="1400" dirty="0">
              <a:solidFill>
                <a:schemeClr val="tx1"/>
              </a:solidFill>
              <a:latin typeface="Times New Roman" pitchFamily="18" charset="0"/>
              <a:cs typeface="Times New Roman" pitchFamily="18" charset="0"/>
            </a:endParaRPr>
          </a:p>
          <a:p>
            <a:r>
              <a:rPr lang="ru-RU" sz="1400" b="1" dirty="0">
                <a:solidFill>
                  <a:schemeClr val="tx1"/>
                </a:solidFill>
                <a:latin typeface="Times New Roman" pitchFamily="18" charset="0"/>
                <a:cs typeface="Times New Roman" pitchFamily="18" charset="0"/>
              </a:rPr>
              <a:t>ОБЩЕОБРАЗОВАТЕЛЬНОЕ УЧРЕЖДЕНИЕ</a:t>
            </a:r>
            <a:endParaRPr lang="ru-RU" sz="1400" dirty="0">
              <a:solidFill>
                <a:schemeClr val="tx1"/>
              </a:solidFill>
              <a:latin typeface="Times New Roman" pitchFamily="18" charset="0"/>
              <a:cs typeface="Times New Roman" pitchFamily="18" charset="0"/>
            </a:endParaRPr>
          </a:p>
          <a:p>
            <a:r>
              <a:rPr lang="ru-RU" sz="1400" b="1" dirty="0">
                <a:solidFill>
                  <a:schemeClr val="tx1"/>
                </a:solidFill>
                <a:latin typeface="Times New Roman" pitchFamily="18" charset="0"/>
                <a:cs typeface="Times New Roman" pitchFamily="18" charset="0"/>
              </a:rPr>
              <a:t>Городского округа Балашиха</a:t>
            </a:r>
            <a:endParaRPr lang="ru-RU" sz="1400" dirty="0">
              <a:solidFill>
                <a:schemeClr val="tx1"/>
              </a:solidFill>
              <a:latin typeface="Times New Roman" pitchFamily="18" charset="0"/>
              <a:cs typeface="Times New Roman" pitchFamily="18" charset="0"/>
            </a:endParaRPr>
          </a:p>
          <a:p>
            <a:r>
              <a:rPr lang="ru-RU" sz="1400" b="1" dirty="0">
                <a:solidFill>
                  <a:schemeClr val="tx1"/>
                </a:solidFill>
                <a:latin typeface="Times New Roman" pitchFamily="18" charset="0"/>
                <a:cs typeface="Times New Roman" pitchFamily="18" charset="0"/>
              </a:rPr>
              <a:t>«Гимназия №2 имени М. Грачева»</a:t>
            </a:r>
            <a:endParaRPr lang="ru-RU" sz="1400" dirty="0">
              <a:solidFill>
                <a:schemeClr val="tx1"/>
              </a:solidFill>
              <a:latin typeface="Times New Roman" pitchFamily="18" charset="0"/>
              <a:cs typeface="Times New Roman" pitchFamily="18" charset="0"/>
            </a:endParaRPr>
          </a:p>
          <a:p>
            <a:endParaRPr lang="ru-RU" sz="1400" dirty="0" smtClean="0">
              <a:solidFill>
                <a:schemeClr val="tx1"/>
              </a:solidFill>
              <a:latin typeface="Times New Roman" pitchFamily="18" charset="0"/>
              <a:cs typeface="Times New Roman" pitchFamily="18" charset="0"/>
            </a:endParaRPr>
          </a:p>
          <a:p>
            <a:endParaRPr lang="ru-RU" sz="1400" dirty="0">
              <a:solidFill>
                <a:schemeClr val="tx1"/>
              </a:solidFill>
              <a:latin typeface="Times New Roman" pitchFamily="18" charset="0"/>
              <a:cs typeface="Times New Roman" pitchFamily="18" charset="0"/>
            </a:endParaRPr>
          </a:p>
          <a:p>
            <a:endParaRPr lang="ru-RU" sz="1400" dirty="0" smtClean="0">
              <a:solidFill>
                <a:schemeClr val="tx1"/>
              </a:solidFill>
              <a:latin typeface="Times New Roman" pitchFamily="18" charset="0"/>
              <a:cs typeface="Times New Roman" pitchFamily="18" charset="0"/>
            </a:endParaRPr>
          </a:p>
          <a:p>
            <a:endParaRPr lang="ru-RU" sz="1400" dirty="0" smtClean="0">
              <a:solidFill>
                <a:schemeClr val="tx1"/>
              </a:solidFill>
              <a:latin typeface="Times New Roman" pitchFamily="18" charset="0"/>
              <a:cs typeface="Times New Roman" pitchFamily="18" charset="0"/>
            </a:endParaRPr>
          </a:p>
          <a:p>
            <a:endParaRPr lang="ru-RU" sz="1400" dirty="0" smtClean="0">
              <a:solidFill>
                <a:schemeClr val="tx1"/>
              </a:solidFill>
              <a:latin typeface="Times New Roman" pitchFamily="18" charset="0"/>
              <a:cs typeface="Times New Roman" pitchFamily="18" charset="0"/>
            </a:endParaRPr>
          </a:p>
          <a:p>
            <a:endParaRPr lang="ru-RU" sz="1400" dirty="0">
              <a:solidFill>
                <a:schemeClr val="tx1"/>
              </a:solidFill>
              <a:latin typeface="Times New Roman" pitchFamily="18" charset="0"/>
              <a:cs typeface="Times New Roman" pitchFamily="18" charset="0"/>
            </a:endParaRPr>
          </a:p>
          <a:p>
            <a:r>
              <a:rPr lang="ru-RU" sz="2800" dirty="0">
                <a:solidFill>
                  <a:schemeClr val="tx1"/>
                </a:solidFill>
                <a:latin typeface="Times New Roman" pitchFamily="18" charset="0"/>
                <a:cs typeface="Times New Roman" pitchFamily="18" charset="0"/>
              </a:rPr>
              <a:t>Консультация: </a:t>
            </a:r>
            <a:endParaRPr lang="ru-RU" sz="2800" dirty="0" smtClean="0">
              <a:solidFill>
                <a:schemeClr val="tx1"/>
              </a:solidFill>
              <a:latin typeface="Times New Roman" pitchFamily="18" charset="0"/>
              <a:cs typeface="Times New Roman" pitchFamily="18" charset="0"/>
            </a:endParaRPr>
          </a:p>
          <a:p>
            <a:r>
              <a:rPr lang="ru-RU" sz="2800" dirty="0" smtClean="0">
                <a:solidFill>
                  <a:schemeClr val="tx1"/>
                </a:solidFill>
                <a:latin typeface="Times New Roman" pitchFamily="18" charset="0"/>
                <a:cs typeface="Times New Roman" pitchFamily="18" charset="0"/>
              </a:rPr>
              <a:t>«</a:t>
            </a:r>
            <a:r>
              <a:rPr lang="ru-RU" sz="2800" dirty="0" smtClean="0">
                <a:solidFill>
                  <a:schemeClr val="tx1"/>
                </a:solidFill>
                <a:latin typeface="Times New Roman" pitchFamily="18" charset="0"/>
                <a:cs typeface="Times New Roman" pitchFamily="18" charset="0"/>
              </a:rPr>
              <a:t>Условия</a:t>
            </a:r>
            <a:r>
              <a:rPr lang="ru-RU" sz="2800" dirty="0">
                <a:solidFill>
                  <a:schemeClr val="tx1"/>
                </a:solidFill>
                <a:latin typeface="Times New Roman" pitchFamily="18" charset="0"/>
                <a:cs typeface="Times New Roman" pitchFamily="18" charset="0"/>
              </a:rPr>
              <a:t>, средства</a:t>
            </a:r>
          </a:p>
          <a:p>
            <a:r>
              <a:rPr lang="ru-RU" sz="2800" dirty="0">
                <a:solidFill>
                  <a:schemeClr val="tx1"/>
                </a:solidFill>
                <a:latin typeface="Times New Roman" pitchFamily="18" charset="0"/>
                <a:cs typeface="Times New Roman" pitchFamily="18" charset="0"/>
              </a:rPr>
              <a:t>и роль педагога в эстетическом воспитании </a:t>
            </a:r>
            <a:r>
              <a:rPr lang="ru-RU" sz="2800" dirty="0" smtClean="0">
                <a:solidFill>
                  <a:schemeClr val="tx1"/>
                </a:solidFill>
                <a:latin typeface="Times New Roman" pitchFamily="18" charset="0"/>
                <a:cs typeface="Times New Roman" pitchFamily="18" charset="0"/>
              </a:rPr>
              <a:t>детей дошкольного возраста»</a:t>
            </a:r>
            <a:endParaRPr lang="ru-RU" sz="2800" dirty="0" smtClean="0">
              <a:solidFill>
                <a:schemeClr val="tx1"/>
              </a:solidFill>
              <a:latin typeface="Times New Roman" pitchFamily="18" charset="0"/>
              <a:cs typeface="Times New Roman" pitchFamily="18" charset="0"/>
            </a:endParaRPr>
          </a:p>
          <a:p>
            <a:endParaRPr lang="ru-RU" sz="2400" dirty="0">
              <a:solidFill>
                <a:schemeClr val="tx1"/>
              </a:solidFill>
              <a:latin typeface="Times New Roman" pitchFamily="18" charset="0"/>
              <a:cs typeface="Times New Roman" pitchFamily="18" charset="0"/>
            </a:endParaRPr>
          </a:p>
          <a:p>
            <a:pPr marL="4680000" algn="l"/>
            <a:r>
              <a:rPr lang="ru-RU" sz="1400" dirty="0" smtClean="0">
                <a:solidFill>
                  <a:schemeClr val="tx1"/>
                </a:solidFill>
                <a:latin typeface="Times New Roman" pitchFamily="18" charset="0"/>
                <a:cs typeface="Times New Roman" pitchFamily="18" charset="0"/>
              </a:rPr>
              <a:t>                                                                                                                                                                                                                               </a:t>
            </a:r>
          </a:p>
          <a:p>
            <a:pPr marL="4680000" algn="l"/>
            <a:r>
              <a:rPr lang="ru-RU" sz="1400" dirty="0" smtClean="0">
                <a:solidFill>
                  <a:schemeClr val="tx1"/>
                </a:solidFill>
                <a:latin typeface="Times New Roman" pitchFamily="18" charset="0"/>
                <a:cs typeface="Times New Roman" pitchFamily="18" charset="0"/>
              </a:rPr>
              <a:t>                                          </a:t>
            </a:r>
            <a:r>
              <a:rPr lang="ru-RU" sz="1800" dirty="0" smtClean="0">
                <a:solidFill>
                  <a:schemeClr val="tx1"/>
                </a:solidFill>
                <a:latin typeface="Times New Roman" pitchFamily="18" charset="0"/>
                <a:cs typeface="Times New Roman" pitchFamily="18" charset="0"/>
              </a:rPr>
              <a:t>Воспитатель:</a:t>
            </a:r>
          </a:p>
          <a:p>
            <a:pPr marL="4680000" algn="l"/>
            <a:r>
              <a:rPr lang="ru-RU" sz="1800" dirty="0" smtClean="0">
                <a:solidFill>
                  <a:schemeClr val="tx1"/>
                </a:solidFill>
                <a:latin typeface="Times New Roman" pitchFamily="18" charset="0"/>
                <a:cs typeface="Times New Roman" pitchFamily="18" charset="0"/>
              </a:rPr>
              <a:t>                                 </a:t>
            </a:r>
            <a:r>
              <a:rPr lang="ru-RU" sz="1800" dirty="0" smtClean="0">
                <a:solidFill>
                  <a:schemeClr val="tx1"/>
                </a:solidFill>
                <a:latin typeface="Times New Roman" pitchFamily="18" charset="0"/>
                <a:cs typeface="Times New Roman" pitchFamily="18" charset="0"/>
              </a:rPr>
              <a:t>Е.А. Болотина</a:t>
            </a:r>
            <a:endParaRPr lang="ru-RU" sz="1800" dirty="0">
              <a:solidFill>
                <a:schemeClr val="tx1"/>
              </a:solidFill>
              <a:latin typeface="Times New Roman" pitchFamily="18" charset="0"/>
              <a:cs typeface="Times New Roman" pitchFamily="18" charset="0"/>
            </a:endParaRPr>
          </a:p>
          <a:p>
            <a:pPr marL="4680000" algn="l"/>
            <a:r>
              <a:rPr lang="ru-RU" sz="1800" dirty="0" smtClean="0">
                <a:solidFill>
                  <a:schemeClr val="tx1"/>
                </a:solidFill>
                <a:latin typeface="Times New Roman" pitchFamily="18" charset="0"/>
                <a:cs typeface="Times New Roman" pitchFamily="18" charset="0"/>
              </a:rPr>
              <a:t>                                  </a:t>
            </a:r>
          </a:p>
          <a:p>
            <a:endParaRPr lang="ru-RU" sz="1400" dirty="0" smtClean="0">
              <a:solidFill>
                <a:schemeClr val="tx1"/>
              </a:solidFill>
              <a:latin typeface="Times New Roman" pitchFamily="18" charset="0"/>
              <a:cs typeface="Times New Roman" pitchFamily="18" charset="0"/>
            </a:endParaRPr>
          </a:p>
          <a:p>
            <a:endParaRPr lang="ru-RU" sz="1900" dirty="0" smtClean="0">
              <a:solidFill>
                <a:schemeClr val="tx1"/>
              </a:solidFill>
              <a:latin typeface="Times New Roman" pitchFamily="18" charset="0"/>
              <a:cs typeface="Times New Roman" pitchFamily="18" charset="0"/>
            </a:endParaRPr>
          </a:p>
          <a:p>
            <a:r>
              <a:rPr lang="ru-RU" sz="1900" dirty="0" smtClean="0">
                <a:solidFill>
                  <a:schemeClr val="tx1"/>
                </a:solidFill>
                <a:latin typeface="Times New Roman" pitchFamily="18" charset="0"/>
                <a:cs typeface="Times New Roman" pitchFamily="18" charset="0"/>
              </a:rPr>
              <a:t>Балашиха</a:t>
            </a:r>
            <a:endParaRPr lang="ru-RU" sz="1900" dirty="0">
              <a:solidFill>
                <a:schemeClr val="tx1"/>
              </a:solidFill>
              <a:latin typeface="Times New Roman" pitchFamily="18" charset="0"/>
              <a:cs typeface="Times New Roman" pitchFamily="18" charset="0"/>
            </a:endParaRPr>
          </a:p>
          <a:p>
            <a:r>
              <a:rPr lang="ru-RU" sz="1900" dirty="0" smtClean="0">
                <a:solidFill>
                  <a:schemeClr val="tx1"/>
                </a:solidFill>
                <a:latin typeface="Times New Roman" pitchFamily="18" charset="0"/>
                <a:cs typeface="Times New Roman" pitchFamily="18" charset="0"/>
              </a:rPr>
              <a:t>2023</a:t>
            </a:r>
            <a:endParaRPr lang="ru-RU" sz="1900"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642910" y="1142984"/>
            <a:ext cx="4400552" cy="4525963"/>
          </a:xfrm>
        </p:spPr>
        <p:txBody>
          <a:bodyPr/>
          <a:lstStyle/>
          <a:p>
            <a:pPr marL="0" indent="0">
              <a:spcBef>
                <a:spcPts val="0"/>
              </a:spcBef>
              <a:buNone/>
            </a:pPr>
            <a:r>
              <a:rPr lang="ru-RU" dirty="0">
                <a:latin typeface="Times New Roman" pitchFamily="18" charset="0"/>
                <a:cs typeface="Times New Roman" pitchFamily="18" charset="0"/>
              </a:rPr>
              <a:t>"Чтобы </a:t>
            </a:r>
            <a:r>
              <a:rPr lang="ru-RU" dirty="0" smtClean="0">
                <a:latin typeface="Times New Roman" pitchFamily="18" charset="0"/>
                <a:cs typeface="Times New Roman" pitchFamily="18" charset="0"/>
              </a:rPr>
              <a:t>воспитать человека </a:t>
            </a:r>
            <a:r>
              <a:rPr lang="ru-RU" dirty="0">
                <a:latin typeface="Times New Roman" pitchFamily="18" charset="0"/>
                <a:cs typeface="Times New Roman" pitchFamily="18" charset="0"/>
              </a:rPr>
              <a:t>думающим и чувствующим, его следует, прежде всего, воспитать эстетически" </a:t>
            </a:r>
            <a:endParaRPr lang="ru-RU" dirty="0" smtClean="0">
              <a:latin typeface="Times New Roman" pitchFamily="18" charset="0"/>
              <a:cs typeface="Times New Roman" pitchFamily="18" charset="0"/>
            </a:endParaRPr>
          </a:p>
          <a:p>
            <a:pPr marL="0" indent="0">
              <a:spcBef>
                <a:spcPts val="0"/>
              </a:spcBef>
              <a:buNone/>
            </a:pPr>
            <a:r>
              <a:rPr lang="ru-RU" sz="2800" dirty="0" smtClean="0">
                <a:latin typeface="Times New Roman" pitchFamily="18" charset="0"/>
                <a:cs typeface="Times New Roman" pitchFamily="18" charset="0"/>
              </a:rPr>
              <a:t>    </a:t>
            </a:r>
          </a:p>
          <a:p>
            <a:pPr marL="0" indent="0">
              <a:spcBef>
                <a:spcPts val="0"/>
              </a:spcBef>
              <a:buNone/>
            </a:pPr>
            <a:r>
              <a:rPr lang="ru-RU" sz="2800" dirty="0" smtClean="0">
                <a:latin typeface="Times New Roman" pitchFamily="18" charset="0"/>
                <a:cs typeface="Times New Roman" pitchFamily="18" charset="0"/>
              </a:rPr>
              <a:t>          </a:t>
            </a:r>
            <a:r>
              <a:rPr lang="ru-RU" dirty="0" smtClean="0">
                <a:latin typeface="Times New Roman" pitchFamily="18" charset="0"/>
                <a:cs typeface="Times New Roman" pitchFamily="18" charset="0"/>
              </a:rPr>
              <a:t>Фридрих Шиллер  </a:t>
            </a:r>
            <a:endParaRPr lang="ru-RU" dirty="0">
              <a:latin typeface="Times New Roman" pitchFamily="18" charset="0"/>
              <a:cs typeface="Times New Roman" pitchFamily="18" charset="0"/>
            </a:endParaRPr>
          </a:p>
          <a:p>
            <a:pPr marL="0" indent="0">
              <a:spcBef>
                <a:spcPts val="0"/>
              </a:spcBef>
            </a:pPr>
            <a:endParaRPr lang="ru-RU" dirty="0"/>
          </a:p>
        </p:txBody>
      </p:sp>
      <p:pic>
        <p:nvPicPr>
          <p:cNvPr id="4" name="Рисунок 3" descr="шиллер.jpg"/>
          <p:cNvPicPr>
            <a:picLocks noChangeAspect="1"/>
          </p:cNvPicPr>
          <p:nvPr/>
        </p:nvPicPr>
        <p:blipFill>
          <a:blip r:embed="rId2" cstate="print"/>
          <a:stretch>
            <a:fillRect/>
          </a:stretch>
        </p:blipFill>
        <p:spPr>
          <a:xfrm>
            <a:off x="5072066" y="642918"/>
            <a:ext cx="3381383" cy="5072074"/>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дет ком.jpg"/>
          <p:cNvPicPr>
            <a:picLocks noChangeAspect="1"/>
          </p:cNvPicPr>
          <p:nvPr/>
        </p:nvPicPr>
        <p:blipFill>
          <a:blip r:embed="rId2" cstate="print"/>
          <a:stretch>
            <a:fillRect/>
          </a:stretch>
        </p:blipFill>
        <p:spPr>
          <a:xfrm>
            <a:off x="5072066" y="3643314"/>
            <a:ext cx="3833805" cy="2875354"/>
          </a:xfrm>
          <a:prstGeom prst="rect">
            <a:avLst/>
          </a:prstGeom>
        </p:spPr>
      </p:pic>
      <p:sp>
        <p:nvSpPr>
          <p:cNvPr id="3" name="Содержимое 2"/>
          <p:cNvSpPr>
            <a:spLocks noGrp="1"/>
          </p:cNvSpPr>
          <p:nvPr>
            <p:ph idx="1"/>
          </p:nvPr>
        </p:nvSpPr>
        <p:spPr>
          <a:xfrm>
            <a:off x="214282" y="214290"/>
            <a:ext cx="8715436" cy="6357982"/>
          </a:xfrm>
        </p:spPr>
        <p:txBody>
          <a:bodyPr>
            <a:normAutofit lnSpcReduction="10000"/>
          </a:bodyPr>
          <a:lstStyle/>
          <a:p>
            <a:pPr marL="0" algn="just">
              <a:spcBef>
                <a:spcPts val="0"/>
              </a:spcBef>
              <a:buNone/>
            </a:pPr>
            <a:endParaRPr lang="ru-RU" sz="2000" dirty="0" smtClean="0"/>
          </a:p>
          <a:p>
            <a:pPr marL="0" algn="just">
              <a:spcBef>
                <a:spcPts val="0"/>
              </a:spcBef>
              <a:buNone/>
            </a:pPr>
            <a:r>
              <a:rPr lang="ru-RU" sz="2000" b="1" dirty="0" smtClean="0">
                <a:latin typeface="Times New Roman" pitchFamily="18" charset="0"/>
                <a:cs typeface="Times New Roman" pitchFamily="18" charset="0"/>
              </a:rPr>
              <a:t>Эстетическое </a:t>
            </a:r>
            <a:r>
              <a:rPr lang="ru-RU" sz="2000" b="1" dirty="0">
                <a:latin typeface="Times New Roman" pitchFamily="18" charset="0"/>
                <a:cs typeface="Times New Roman" pitchFamily="18" charset="0"/>
              </a:rPr>
              <a:t>воспитание дошкольников </a:t>
            </a:r>
            <a:r>
              <a:rPr lang="ru-RU" sz="2000" dirty="0">
                <a:latin typeface="Times New Roman" pitchFamily="18" charset="0"/>
                <a:cs typeface="Times New Roman" pitchFamily="18" charset="0"/>
              </a:rPr>
              <a:t>- это целенаправленный процесс, в результате которого у ребёнка развивается способность замечать красоту окружающей среды, любить искусство и быть к нему причастным. </a:t>
            </a:r>
            <a:endParaRPr lang="ru-RU" sz="2000" dirty="0" smtClean="0">
              <a:latin typeface="Times New Roman" pitchFamily="18" charset="0"/>
              <a:cs typeface="Times New Roman" pitchFamily="18" charset="0"/>
            </a:endParaRPr>
          </a:p>
          <a:p>
            <a:pPr marL="0" algn="just">
              <a:spcBef>
                <a:spcPts val="0"/>
              </a:spcBef>
              <a:buNone/>
            </a:pPr>
            <a:endParaRPr lang="ru-RU" sz="2000" dirty="0">
              <a:latin typeface="Times New Roman" pitchFamily="18" charset="0"/>
              <a:cs typeface="Times New Roman" pitchFamily="18" charset="0"/>
            </a:endParaRPr>
          </a:p>
          <a:p>
            <a:pPr marL="0" algn="just">
              <a:spcBef>
                <a:spcPts val="0"/>
              </a:spcBef>
              <a:buNone/>
            </a:pPr>
            <a:r>
              <a:rPr lang="ru-RU" sz="2000" dirty="0">
                <a:latin typeface="Times New Roman" pitchFamily="18" charset="0"/>
                <a:cs typeface="Times New Roman" pitchFamily="18" charset="0"/>
              </a:rPr>
              <a:t>Для реализации целенаправленного процесса эстетического воспитания </a:t>
            </a:r>
            <a:r>
              <a:rPr lang="ru-RU" sz="2000" dirty="0" smtClean="0">
                <a:latin typeface="Times New Roman" pitchFamily="18" charset="0"/>
                <a:cs typeface="Times New Roman" pitchFamily="18" charset="0"/>
              </a:rPr>
              <a:t>дошкольников необходимы определенные условия.</a:t>
            </a:r>
          </a:p>
          <a:p>
            <a:pPr marL="0" algn="just">
              <a:spcBef>
                <a:spcPts val="0"/>
              </a:spcBef>
              <a:buNone/>
            </a:pPr>
            <a:endParaRPr lang="ru-RU" sz="2000" dirty="0" smtClean="0">
              <a:latin typeface="Times New Roman" pitchFamily="18" charset="0"/>
              <a:cs typeface="Times New Roman" pitchFamily="18" charset="0"/>
            </a:endParaRPr>
          </a:p>
          <a:p>
            <a:pPr marL="0" algn="just">
              <a:spcBef>
                <a:spcPts val="0"/>
              </a:spcBef>
              <a:buNone/>
            </a:pPr>
            <a:r>
              <a:rPr lang="ru-RU" sz="2000" dirty="0">
                <a:latin typeface="Times New Roman" pitchFamily="18" charset="0"/>
                <a:cs typeface="Times New Roman" pitchFamily="18" charset="0"/>
              </a:rPr>
              <a:t>Прежде всего - это </a:t>
            </a:r>
            <a:r>
              <a:rPr lang="ru-RU" sz="2000" b="1" dirty="0">
                <a:latin typeface="Times New Roman" pitchFamily="18" charset="0"/>
                <a:cs typeface="Times New Roman" pitchFamily="18" charset="0"/>
              </a:rPr>
              <a:t>среда, в которой ребёнок живёт и развивается </a:t>
            </a:r>
            <a:r>
              <a:rPr lang="ru-RU" sz="2000" dirty="0">
                <a:latin typeface="Times New Roman" pitchFamily="18" charset="0"/>
                <a:cs typeface="Times New Roman" pitchFamily="18" charset="0"/>
              </a:rPr>
              <a:t>(игрушки, одежда, помещение). Среда - это часть образовательной среды, представленная специально организованным пространством (помещением, материалами, оборудованием) в соответствии с возрастными особенностями детей. </a:t>
            </a:r>
            <a:endParaRPr lang="ru-RU" sz="2000" dirty="0" smtClean="0">
              <a:latin typeface="Times New Roman" pitchFamily="18" charset="0"/>
              <a:cs typeface="Times New Roman" pitchFamily="18" charset="0"/>
            </a:endParaRPr>
          </a:p>
          <a:p>
            <a:pPr marL="0" algn="just">
              <a:spcBef>
                <a:spcPts val="0"/>
              </a:spcBef>
              <a:buNone/>
            </a:pPr>
            <a:endParaRPr lang="ru-RU" sz="2000" dirty="0" smtClean="0">
              <a:latin typeface="Times New Roman" pitchFamily="18" charset="0"/>
              <a:cs typeface="Times New Roman" pitchFamily="18" charset="0"/>
            </a:endParaRPr>
          </a:p>
          <a:p>
            <a:pPr marL="0">
              <a:spcBef>
                <a:spcPts val="0"/>
              </a:spcBef>
              <a:buNone/>
            </a:pPr>
            <a:r>
              <a:rPr lang="ru-RU" sz="2000" b="1" dirty="0" smtClean="0">
                <a:latin typeface="Times New Roman" pitchFamily="18" charset="0"/>
                <a:cs typeface="Times New Roman" pitchFamily="18" charset="0"/>
              </a:rPr>
              <a:t>Развивающая </a:t>
            </a:r>
            <a:r>
              <a:rPr lang="ru-RU" sz="2000" b="1" dirty="0">
                <a:latin typeface="Times New Roman" pitchFamily="18" charset="0"/>
                <a:cs typeface="Times New Roman" pitchFamily="18" charset="0"/>
              </a:rPr>
              <a:t>среда </a:t>
            </a:r>
            <a:r>
              <a:rPr lang="ru-RU" sz="2000" dirty="0">
                <a:latin typeface="Times New Roman" pitchFamily="18" charset="0"/>
                <a:cs typeface="Times New Roman" pitchFamily="18" charset="0"/>
              </a:rPr>
              <a:t>должна обеспечивать </a:t>
            </a:r>
            <a:endParaRPr lang="ru-RU" sz="2000" dirty="0" smtClean="0">
              <a:latin typeface="Times New Roman" pitchFamily="18" charset="0"/>
              <a:cs typeface="Times New Roman" pitchFamily="18" charset="0"/>
            </a:endParaRPr>
          </a:p>
          <a:p>
            <a:pPr marL="0">
              <a:spcBef>
                <a:spcPts val="0"/>
              </a:spcBef>
              <a:buNone/>
            </a:pPr>
            <a:r>
              <a:rPr lang="ru-RU" sz="2000" dirty="0" smtClean="0">
                <a:latin typeface="Times New Roman" pitchFamily="18" charset="0"/>
                <a:cs typeface="Times New Roman" pitchFamily="18" charset="0"/>
              </a:rPr>
              <a:t>гармоничное </a:t>
            </a:r>
            <a:r>
              <a:rPr lang="ru-RU" sz="2000" dirty="0">
                <a:latin typeface="Times New Roman" pitchFamily="18" charset="0"/>
                <a:cs typeface="Times New Roman" pitchFamily="18" charset="0"/>
              </a:rPr>
              <a:t>отношение между ребенком </a:t>
            </a:r>
            <a:endParaRPr lang="ru-RU" sz="2000" dirty="0" smtClean="0">
              <a:latin typeface="Times New Roman" pitchFamily="18" charset="0"/>
              <a:cs typeface="Times New Roman" pitchFamily="18" charset="0"/>
            </a:endParaRPr>
          </a:p>
          <a:p>
            <a:pPr marL="0">
              <a:spcBef>
                <a:spcPts val="0"/>
              </a:spcBef>
              <a:buNone/>
            </a:pPr>
            <a:r>
              <a:rPr lang="ru-RU" sz="2000" dirty="0" smtClean="0">
                <a:latin typeface="Times New Roman" pitchFamily="18" charset="0"/>
                <a:cs typeface="Times New Roman" pitchFamily="18" charset="0"/>
              </a:rPr>
              <a:t>и </a:t>
            </a:r>
            <a:r>
              <a:rPr lang="ru-RU" sz="2000" dirty="0">
                <a:latin typeface="Times New Roman" pitchFamily="18" charset="0"/>
                <a:cs typeface="Times New Roman" pitchFamily="18" charset="0"/>
              </a:rPr>
              <a:t>окружающим миром, вызывать у детей </a:t>
            </a:r>
            <a:endParaRPr lang="ru-RU" sz="2000" dirty="0" smtClean="0">
              <a:latin typeface="Times New Roman" pitchFamily="18" charset="0"/>
              <a:cs typeface="Times New Roman" pitchFamily="18" charset="0"/>
            </a:endParaRPr>
          </a:p>
          <a:p>
            <a:pPr marL="0">
              <a:spcBef>
                <a:spcPts val="0"/>
              </a:spcBef>
              <a:buNone/>
            </a:pPr>
            <a:r>
              <a:rPr lang="ru-RU" sz="2000" dirty="0" smtClean="0">
                <a:latin typeface="Times New Roman" pitchFamily="18" charset="0"/>
                <a:cs typeface="Times New Roman" pitchFamily="18" charset="0"/>
              </a:rPr>
              <a:t>чувство </a:t>
            </a:r>
            <a:r>
              <a:rPr lang="ru-RU" sz="2000" dirty="0">
                <a:latin typeface="Times New Roman" pitchFamily="18" charset="0"/>
                <a:cs typeface="Times New Roman" pitchFamily="18" charset="0"/>
              </a:rPr>
              <a:t>радости, обогащать новыми </a:t>
            </a:r>
            <a:endParaRPr lang="ru-RU" sz="2000" dirty="0" smtClean="0">
              <a:latin typeface="Times New Roman" pitchFamily="18" charset="0"/>
              <a:cs typeface="Times New Roman" pitchFamily="18" charset="0"/>
            </a:endParaRPr>
          </a:p>
          <a:p>
            <a:pPr marL="0">
              <a:spcBef>
                <a:spcPts val="0"/>
              </a:spcBef>
              <a:buNone/>
            </a:pPr>
            <a:r>
              <a:rPr lang="ru-RU" sz="2000" dirty="0" smtClean="0">
                <a:latin typeface="Times New Roman" pitchFamily="18" charset="0"/>
                <a:cs typeface="Times New Roman" pitchFamily="18" charset="0"/>
              </a:rPr>
              <a:t>впечатлениями </a:t>
            </a:r>
            <a:r>
              <a:rPr lang="ru-RU" sz="2000" dirty="0">
                <a:latin typeface="Times New Roman" pitchFamily="18" charset="0"/>
                <a:cs typeface="Times New Roman" pitchFamily="18" charset="0"/>
              </a:rPr>
              <a:t>и знаниями, побуждать к </a:t>
            </a:r>
            <a:endParaRPr lang="ru-RU" sz="2000" dirty="0" smtClean="0">
              <a:latin typeface="Times New Roman" pitchFamily="18" charset="0"/>
              <a:cs typeface="Times New Roman" pitchFamily="18" charset="0"/>
            </a:endParaRPr>
          </a:p>
          <a:p>
            <a:pPr marL="0">
              <a:spcBef>
                <a:spcPts val="0"/>
              </a:spcBef>
              <a:buNone/>
            </a:pPr>
            <a:r>
              <a:rPr lang="ru-RU" sz="2000" dirty="0" smtClean="0">
                <a:latin typeface="Times New Roman" pitchFamily="18" charset="0"/>
                <a:cs typeface="Times New Roman" pitchFamily="18" charset="0"/>
              </a:rPr>
              <a:t>активной </a:t>
            </a:r>
            <a:r>
              <a:rPr lang="ru-RU" sz="2000" dirty="0">
                <a:latin typeface="Times New Roman" pitchFamily="18" charset="0"/>
                <a:cs typeface="Times New Roman" pitchFamily="18" charset="0"/>
              </a:rPr>
              <a:t>учебной деятельности, </a:t>
            </a:r>
            <a:endParaRPr lang="ru-RU" sz="2000" dirty="0" smtClean="0">
              <a:latin typeface="Times New Roman" pitchFamily="18" charset="0"/>
              <a:cs typeface="Times New Roman" pitchFamily="18" charset="0"/>
            </a:endParaRPr>
          </a:p>
          <a:p>
            <a:pPr marL="0">
              <a:spcBef>
                <a:spcPts val="0"/>
              </a:spcBef>
              <a:buNone/>
            </a:pPr>
            <a:r>
              <a:rPr lang="ru-RU" sz="2000" dirty="0" smtClean="0">
                <a:latin typeface="Times New Roman" pitchFamily="18" charset="0"/>
                <a:cs typeface="Times New Roman" pitchFamily="18" charset="0"/>
              </a:rPr>
              <a:t>удовлетворять </a:t>
            </a:r>
            <a:r>
              <a:rPr lang="ru-RU" sz="2000" dirty="0">
                <a:latin typeface="Times New Roman" pitchFamily="18" charset="0"/>
                <a:cs typeface="Times New Roman" pitchFamily="18" charset="0"/>
              </a:rPr>
              <a:t>потребности творческого </a:t>
            </a:r>
            <a:endParaRPr lang="ru-RU" sz="2000" dirty="0" smtClean="0">
              <a:latin typeface="Times New Roman" pitchFamily="18" charset="0"/>
              <a:cs typeface="Times New Roman" pitchFamily="18" charset="0"/>
            </a:endParaRPr>
          </a:p>
          <a:p>
            <a:pPr marL="0">
              <a:spcBef>
                <a:spcPts val="0"/>
              </a:spcBef>
              <a:buNone/>
            </a:pPr>
            <a:r>
              <a:rPr lang="ru-RU" sz="2000" dirty="0" smtClean="0">
                <a:latin typeface="Times New Roman" pitchFamily="18" charset="0"/>
                <a:cs typeface="Times New Roman" pitchFamily="18" charset="0"/>
              </a:rPr>
              <a:t>развития </a:t>
            </a:r>
            <a:r>
              <a:rPr lang="ru-RU" sz="2000" dirty="0">
                <a:latin typeface="Times New Roman" pitchFamily="18" charset="0"/>
                <a:cs typeface="Times New Roman" pitchFamily="18" charset="0"/>
              </a:rPr>
              <a:t>каждого ребенка.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14282" y="0"/>
            <a:ext cx="8643998" cy="6715148"/>
          </a:xfrm>
        </p:spPr>
        <p:txBody>
          <a:bodyPr>
            <a:noAutofit/>
          </a:bodyPr>
          <a:lstStyle/>
          <a:p>
            <a:pPr marL="0" indent="0" algn="just">
              <a:spcBef>
                <a:spcPts val="0"/>
              </a:spcBef>
              <a:buNone/>
            </a:pPr>
            <a:endParaRPr lang="ru-RU" sz="2000" dirty="0" smtClean="0">
              <a:latin typeface="Times New Roman" pitchFamily="18" charset="0"/>
              <a:cs typeface="Times New Roman" pitchFamily="18" charset="0"/>
            </a:endParaRPr>
          </a:p>
          <a:p>
            <a:pPr marL="0" indent="0" algn="just">
              <a:spcBef>
                <a:spcPts val="0"/>
              </a:spcBef>
              <a:buNone/>
            </a:pPr>
            <a:endParaRPr lang="ru-RU" sz="2000" dirty="0" smtClean="0">
              <a:latin typeface="Times New Roman" pitchFamily="18" charset="0"/>
              <a:cs typeface="Times New Roman" pitchFamily="18" charset="0"/>
            </a:endParaRPr>
          </a:p>
          <a:p>
            <a:pPr marL="0" indent="0" algn="just">
              <a:spcBef>
                <a:spcPts val="0"/>
              </a:spcBef>
              <a:buNone/>
            </a:pPr>
            <a:r>
              <a:rPr lang="ru-RU" sz="2000" dirty="0" smtClean="0">
                <a:latin typeface="Times New Roman" pitchFamily="18" charset="0"/>
                <a:cs typeface="Times New Roman" pitchFamily="18" charset="0"/>
              </a:rPr>
              <a:t>Необходимыми </a:t>
            </a:r>
            <a:r>
              <a:rPr lang="ru-RU" sz="2000" b="1" dirty="0">
                <a:latin typeface="Times New Roman" pitchFamily="18" charset="0"/>
                <a:cs typeface="Times New Roman" pitchFamily="18" charset="0"/>
              </a:rPr>
              <a:t>условиями эстетического воспитания </a:t>
            </a:r>
            <a:r>
              <a:rPr lang="ru-RU" sz="2000" dirty="0">
                <a:latin typeface="Times New Roman" pitchFamily="18" charset="0"/>
                <a:cs typeface="Times New Roman" pitchFamily="18" charset="0"/>
              </a:rPr>
              <a:t>являются: </a:t>
            </a:r>
          </a:p>
          <a:p>
            <a:pPr marL="0" indent="0" algn="just">
              <a:spcBef>
                <a:spcPts val="0"/>
              </a:spcBef>
            </a:pPr>
            <a:r>
              <a:rPr lang="ru-RU" sz="2000" dirty="0">
                <a:latin typeface="Times New Roman" pitchFamily="18" charset="0"/>
                <a:cs typeface="Times New Roman" pitchFamily="18" charset="0"/>
              </a:rPr>
              <a:t>насыщенность быта произведениями искусства; </a:t>
            </a:r>
          </a:p>
          <a:p>
            <a:pPr marL="0" indent="0" algn="just">
              <a:spcBef>
                <a:spcPts val="0"/>
              </a:spcBef>
            </a:pPr>
            <a:r>
              <a:rPr lang="ru-RU" sz="2000" dirty="0">
                <a:latin typeface="Times New Roman" pitchFamily="18" charset="0"/>
                <a:cs typeface="Times New Roman" pitchFamily="18" charset="0"/>
              </a:rPr>
              <a:t>самостоятельная активная деятельность детей; </a:t>
            </a:r>
          </a:p>
          <a:p>
            <a:pPr marL="0" indent="0" algn="just">
              <a:spcBef>
                <a:spcPts val="0"/>
              </a:spcBef>
            </a:pPr>
            <a:r>
              <a:rPr lang="ru-RU" sz="2000" dirty="0">
                <a:latin typeface="Times New Roman" pitchFamily="18" charset="0"/>
                <a:cs typeface="Times New Roman" pitchFamily="18" charset="0"/>
              </a:rPr>
              <a:t>осуществление индивидуального подхода к детям. </a:t>
            </a:r>
          </a:p>
          <a:p>
            <a:pPr marL="0" indent="0" algn="just">
              <a:spcBef>
                <a:spcPts val="0"/>
              </a:spcBef>
              <a:buNone/>
            </a:pPr>
            <a:endParaRPr lang="ru-RU" sz="2000" dirty="0" smtClean="0">
              <a:latin typeface="Times New Roman" pitchFamily="18" charset="0"/>
              <a:cs typeface="Times New Roman" pitchFamily="18" charset="0"/>
            </a:endParaRPr>
          </a:p>
          <a:p>
            <a:pPr marL="0" indent="0" algn="just">
              <a:spcBef>
                <a:spcPts val="0"/>
              </a:spcBef>
              <a:buNone/>
            </a:pPr>
            <a:r>
              <a:rPr lang="ru-RU" sz="2000" dirty="0" smtClean="0">
                <a:latin typeface="Times New Roman" pitchFamily="18" charset="0"/>
                <a:cs typeface="Times New Roman" pitchFamily="18" charset="0"/>
              </a:rPr>
              <a:t>Включение </a:t>
            </a:r>
            <a:r>
              <a:rPr lang="ru-RU" sz="2000" dirty="0">
                <a:latin typeface="Times New Roman" pitchFamily="18" charset="0"/>
                <a:cs typeface="Times New Roman" pitchFamily="18" charset="0"/>
              </a:rPr>
              <a:t>ребенка в различные виды </a:t>
            </a:r>
            <a:endParaRPr lang="ru-RU" sz="2000" dirty="0" smtClean="0">
              <a:latin typeface="Times New Roman" pitchFamily="18" charset="0"/>
              <a:cs typeface="Times New Roman" pitchFamily="18" charset="0"/>
            </a:endParaRPr>
          </a:p>
          <a:p>
            <a:pPr marL="0" indent="0" algn="just">
              <a:spcBef>
                <a:spcPts val="0"/>
              </a:spcBef>
              <a:buNone/>
            </a:pPr>
            <a:r>
              <a:rPr lang="ru-RU" sz="2000" dirty="0" smtClean="0">
                <a:latin typeface="Times New Roman" pitchFamily="18" charset="0"/>
                <a:cs typeface="Times New Roman" pitchFamily="18" charset="0"/>
              </a:rPr>
              <a:t>художественной </a:t>
            </a:r>
            <a:r>
              <a:rPr lang="ru-RU" sz="2000" dirty="0">
                <a:latin typeface="Times New Roman" pitchFamily="18" charset="0"/>
                <a:cs typeface="Times New Roman" pitchFamily="18" charset="0"/>
              </a:rPr>
              <a:t>деятельности - одно из главных </a:t>
            </a:r>
            <a:endParaRPr lang="ru-RU" sz="2000" dirty="0" smtClean="0">
              <a:latin typeface="Times New Roman" pitchFamily="18" charset="0"/>
              <a:cs typeface="Times New Roman" pitchFamily="18" charset="0"/>
            </a:endParaRPr>
          </a:p>
          <a:p>
            <a:pPr marL="0" indent="0" algn="just">
              <a:spcBef>
                <a:spcPts val="0"/>
              </a:spcBef>
              <a:buNone/>
            </a:pPr>
            <a:r>
              <a:rPr lang="ru-RU" sz="2000" dirty="0" smtClean="0">
                <a:latin typeface="Times New Roman" pitchFamily="18" charset="0"/>
                <a:cs typeface="Times New Roman" pitchFamily="18" charset="0"/>
              </a:rPr>
              <a:t>условий </a:t>
            </a:r>
            <a:r>
              <a:rPr lang="ru-RU" sz="2000" dirty="0">
                <a:latin typeface="Times New Roman" pitchFamily="18" charset="0"/>
                <a:cs typeface="Times New Roman" pitchFamily="18" charset="0"/>
              </a:rPr>
              <a:t>полноценного эстетического воспитания. </a:t>
            </a:r>
          </a:p>
          <a:p>
            <a:pPr marL="0" indent="0" algn="just">
              <a:spcBef>
                <a:spcPts val="0"/>
              </a:spcBef>
              <a:buNone/>
            </a:pPr>
            <a:endParaRPr lang="ru-RU" sz="2000" dirty="0" smtClean="0">
              <a:latin typeface="Times New Roman" pitchFamily="18" charset="0"/>
              <a:cs typeface="Times New Roman" pitchFamily="18" charset="0"/>
            </a:endParaRPr>
          </a:p>
          <a:p>
            <a:pPr marL="0" indent="0" algn="just">
              <a:spcBef>
                <a:spcPts val="0"/>
              </a:spcBef>
              <a:buNone/>
            </a:pPr>
            <a:r>
              <a:rPr lang="ru-RU" sz="2000" b="1" dirty="0" smtClean="0">
                <a:latin typeface="Times New Roman" pitchFamily="18" charset="0"/>
                <a:cs typeface="Times New Roman" pitchFamily="18" charset="0"/>
              </a:rPr>
              <a:t>Средствами </a:t>
            </a:r>
            <a:r>
              <a:rPr lang="ru-RU" sz="2000" b="1" dirty="0">
                <a:latin typeface="Times New Roman" pitchFamily="18" charset="0"/>
                <a:cs typeface="Times New Roman" pitchFamily="18" charset="0"/>
              </a:rPr>
              <a:t>эстетического воспитания </a:t>
            </a:r>
            <a:r>
              <a:rPr lang="ru-RU" sz="2000" dirty="0">
                <a:latin typeface="Times New Roman" pitchFamily="18" charset="0"/>
                <a:cs typeface="Times New Roman" pitchFamily="18" charset="0"/>
              </a:rPr>
              <a:t>детей </a:t>
            </a:r>
            <a:endParaRPr lang="ru-RU" sz="2000" dirty="0" smtClean="0">
              <a:latin typeface="Times New Roman" pitchFamily="18" charset="0"/>
              <a:cs typeface="Times New Roman" pitchFamily="18" charset="0"/>
            </a:endParaRPr>
          </a:p>
          <a:p>
            <a:pPr marL="0" indent="0" algn="just">
              <a:spcBef>
                <a:spcPts val="0"/>
              </a:spcBef>
              <a:buNone/>
            </a:pPr>
            <a:r>
              <a:rPr lang="ru-RU" sz="2000" dirty="0" smtClean="0">
                <a:latin typeface="Times New Roman" pitchFamily="18" charset="0"/>
                <a:cs typeface="Times New Roman" pitchFamily="18" charset="0"/>
              </a:rPr>
              <a:t>являются </a:t>
            </a:r>
            <a:r>
              <a:rPr lang="ru-RU" sz="2000" dirty="0">
                <a:latin typeface="Times New Roman" pitchFamily="18" charset="0"/>
                <a:cs typeface="Times New Roman" pitchFamily="18" charset="0"/>
              </a:rPr>
              <a:t>эстетика быта, природа, искусство, </a:t>
            </a:r>
            <a:endParaRPr lang="ru-RU" sz="2000" dirty="0" smtClean="0">
              <a:latin typeface="Times New Roman" pitchFamily="18" charset="0"/>
              <a:cs typeface="Times New Roman" pitchFamily="18" charset="0"/>
            </a:endParaRPr>
          </a:p>
          <a:p>
            <a:pPr marL="0" indent="0" algn="just">
              <a:spcBef>
                <a:spcPts val="0"/>
              </a:spcBef>
              <a:buNone/>
            </a:pPr>
            <a:r>
              <a:rPr lang="ru-RU" sz="2000" dirty="0" smtClean="0">
                <a:latin typeface="Times New Roman" pitchFamily="18" charset="0"/>
                <a:cs typeface="Times New Roman" pitchFamily="18" charset="0"/>
              </a:rPr>
              <a:t>художественная </a:t>
            </a:r>
            <a:r>
              <a:rPr lang="ru-RU" sz="2000" dirty="0">
                <a:latin typeface="Times New Roman" pitchFamily="18" charset="0"/>
                <a:cs typeface="Times New Roman" pitchFamily="18" charset="0"/>
              </a:rPr>
              <a:t>деятельность ребёнка. </a:t>
            </a:r>
            <a:endParaRPr lang="ru-RU" sz="2000" dirty="0" smtClean="0">
              <a:latin typeface="Times New Roman" pitchFamily="18" charset="0"/>
              <a:cs typeface="Times New Roman" pitchFamily="18" charset="0"/>
            </a:endParaRPr>
          </a:p>
          <a:p>
            <a:pPr marL="0" indent="0" algn="just">
              <a:spcBef>
                <a:spcPts val="0"/>
              </a:spcBef>
              <a:buNone/>
            </a:pPr>
            <a:endParaRPr lang="ru-RU" sz="2000" dirty="0" smtClean="0">
              <a:latin typeface="Times New Roman" pitchFamily="18" charset="0"/>
              <a:cs typeface="Times New Roman" pitchFamily="18" charset="0"/>
            </a:endParaRPr>
          </a:p>
          <a:p>
            <a:pPr marL="0" indent="0" algn="just">
              <a:spcBef>
                <a:spcPts val="0"/>
              </a:spcBef>
              <a:buNone/>
            </a:pPr>
            <a:r>
              <a:rPr lang="ru-RU" sz="2000" dirty="0" smtClean="0">
                <a:latin typeface="Times New Roman" pitchFamily="18" charset="0"/>
                <a:cs typeface="Times New Roman" pitchFamily="18" charset="0"/>
              </a:rPr>
              <a:t>Эстетика быта </a:t>
            </a:r>
            <a:r>
              <a:rPr lang="ru-RU" sz="2000" dirty="0">
                <a:latin typeface="Times New Roman" pitchFamily="18" charset="0"/>
                <a:cs typeface="Times New Roman" pitchFamily="18" charset="0"/>
              </a:rPr>
              <a:t>включает в себя и красоту каждодневных </a:t>
            </a:r>
            <a:r>
              <a:rPr lang="ru-RU" sz="2000" dirty="0" smtClean="0">
                <a:latin typeface="Times New Roman" pitchFamily="18" charset="0"/>
                <a:cs typeface="Times New Roman" pitchFamily="18" charset="0"/>
              </a:rPr>
              <a:t>отношений </a:t>
            </a:r>
            <a:r>
              <a:rPr lang="ru-RU" sz="2000" dirty="0">
                <a:latin typeface="Times New Roman" pitchFamily="18" charset="0"/>
                <a:cs typeface="Times New Roman" pitchFamily="18" charset="0"/>
              </a:rPr>
              <a:t>между людьми, которые окружают </a:t>
            </a:r>
            <a:r>
              <a:rPr lang="ru-RU" sz="2000" dirty="0" smtClean="0">
                <a:latin typeface="Times New Roman" pitchFamily="18" charset="0"/>
                <a:cs typeface="Times New Roman" pitchFamily="18" charset="0"/>
              </a:rPr>
              <a:t>ребенка</a:t>
            </a:r>
            <a:r>
              <a:rPr lang="ru-RU" sz="2000" dirty="0">
                <a:latin typeface="Times New Roman" pitchFamily="18" charset="0"/>
                <a:cs typeface="Times New Roman" pitchFamily="18" charset="0"/>
              </a:rPr>
              <a:t>. Очень важно, какую речь он слышит, какие интонации. Необходимо чтобы она была правильной, образной, интонационно-богатой и доброжелательной. </a:t>
            </a:r>
          </a:p>
        </p:txBody>
      </p:sp>
      <p:pic>
        <p:nvPicPr>
          <p:cNvPr id="5" name="Рисунок 4" descr="dnroams.jpg"/>
          <p:cNvPicPr>
            <a:picLocks noChangeAspect="1"/>
          </p:cNvPicPr>
          <p:nvPr/>
        </p:nvPicPr>
        <p:blipFill>
          <a:blip r:embed="rId2" cstate="print"/>
          <a:stretch>
            <a:fillRect/>
          </a:stretch>
        </p:blipFill>
        <p:spPr>
          <a:xfrm>
            <a:off x="5929322" y="1142984"/>
            <a:ext cx="2596896" cy="3286148"/>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28596" y="500042"/>
            <a:ext cx="8326460" cy="1714511"/>
          </a:xfrm>
        </p:spPr>
        <p:txBody>
          <a:bodyPr>
            <a:normAutofit/>
          </a:bodyPr>
          <a:lstStyle/>
          <a:p>
            <a:pPr marL="0" indent="0" algn="just">
              <a:lnSpc>
                <a:spcPct val="120000"/>
              </a:lnSpc>
              <a:spcBef>
                <a:spcPts val="0"/>
              </a:spcBef>
              <a:buNone/>
            </a:pPr>
            <a:r>
              <a:rPr lang="ru-RU" sz="2000" b="1" dirty="0" smtClean="0">
                <a:latin typeface="Times New Roman" pitchFamily="18" charset="0"/>
              </a:rPr>
              <a:t>Эстетика быта </a:t>
            </a:r>
            <a:r>
              <a:rPr lang="ru-RU" sz="2000" dirty="0" smtClean="0">
                <a:latin typeface="Times New Roman" pitchFamily="18" charset="0"/>
              </a:rPr>
              <a:t>- это одежда детей и взрослых, расположение растений, размещение в пространстве картин, штор, мебели. Она должна отвечать задачам охраны и здоровья в жизни детей. Предметы должны соответствовать требованиям эстетики. </a:t>
            </a:r>
          </a:p>
          <a:p>
            <a:pPr marL="0" indent="0" algn="just">
              <a:lnSpc>
                <a:spcPct val="120000"/>
              </a:lnSpc>
              <a:spcBef>
                <a:spcPts val="0"/>
              </a:spcBef>
              <a:buNone/>
            </a:pPr>
            <a:endParaRPr lang="ru-RU" sz="2000" dirty="0" smtClean="0">
              <a:latin typeface="Times New Roman" pitchFamily="18" charset="0"/>
            </a:endParaRPr>
          </a:p>
        </p:txBody>
      </p:sp>
      <p:sp>
        <p:nvSpPr>
          <p:cNvPr id="9" name="Текст 8"/>
          <p:cNvSpPr>
            <a:spLocks noGrp="1"/>
          </p:cNvSpPr>
          <p:nvPr>
            <p:ph type="body" sz="half" idx="2"/>
          </p:nvPr>
        </p:nvSpPr>
        <p:spPr>
          <a:xfrm>
            <a:off x="428596" y="2071678"/>
            <a:ext cx="3929090" cy="4268799"/>
          </a:xfrm>
        </p:spPr>
        <p:txBody>
          <a:bodyPr/>
          <a:lstStyle/>
          <a:p>
            <a:pPr algn="just">
              <a:lnSpc>
                <a:spcPct val="120000"/>
              </a:lnSpc>
              <a:spcBef>
                <a:spcPts val="0"/>
              </a:spcBef>
            </a:pPr>
            <a:r>
              <a:rPr lang="ru-RU" sz="2000" dirty="0" smtClean="0">
                <a:latin typeface="Times New Roman" pitchFamily="18" charset="0"/>
              </a:rPr>
              <a:t>Основой эстетики быта является </a:t>
            </a:r>
          </a:p>
          <a:p>
            <a:pPr algn="just">
              <a:lnSpc>
                <a:spcPct val="120000"/>
              </a:lnSpc>
              <a:spcBef>
                <a:spcPts val="0"/>
              </a:spcBef>
            </a:pPr>
            <a:r>
              <a:rPr lang="ru-RU" sz="2000" b="1" dirty="0" smtClean="0">
                <a:latin typeface="Times New Roman" pitchFamily="18" charset="0"/>
              </a:rPr>
              <a:t>порядок и чистота</a:t>
            </a:r>
            <a:r>
              <a:rPr lang="ru-RU" sz="2000" dirty="0" smtClean="0">
                <a:latin typeface="Times New Roman" pitchFamily="18" charset="0"/>
              </a:rPr>
              <a:t>. Уже с раннего возраста детей следует приобщать к созданию мира красоты через наведение порядка в комнате, опрятности одежды. </a:t>
            </a:r>
          </a:p>
          <a:p>
            <a:pPr algn="just">
              <a:lnSpc>
                <a:spcPct val="120000"/>
              </a:lnSpc>
              <a:spcBef>
                <a:spcPts val="0"/>
              </a:spcBef>
            </a:pPr>
            <a:endParaRPr lang="ru-RU" sz="2000" dirty="0" smtClean="0">
              <a:latin typeface="Times New Roman" pitchFamily="18" charset="0"/>
            </a:endParaRPr>
          </a:p>
          <a:p>
            <a:pPr algn="just">
              <a:lnSpc>
                <a:spcPct val="120000"/>
              </a:lnSpc>
              <a:spcBef>
                <a:spcPts val="0"/>
              </a:spcBef>
            </a:pPr>
            <a:r>
              <a:rPr lang="ru-RU" sz="2000" dirty="0" smtClean="0">
                <a:latin typeface="Times New Roman" pitchFamily="18" charset="0"/>
              </a:rPr>
              <a:t>Таким образом утверждая в их </a:t>
            </a:r>
          </a:p>
          <a:p>
            <a:pPr algn="just">
              <a:lnSpc>
                <a:spcPct val="120000"/>
              </a:lnSpc>
              <a:spcBef>
                <a:spcPts val="0"/>
              </a:spcBef>
            </a:pPr>
            <a:r>
              <a:rPr lang="ru-RU" sz="2000" dirty="0" smtClean="0">
                <a:latin typeface="Times New Roman" pitchFamily="18" charset="0"/>
              </a:rPr>
              <a:t>понимании то, что </a:t>
            </a:r>
            <a:r>
              <a:rPr lang="ru-RU" sz="2000" b="1" dirty="0" smtClean="0">
                <a:latin typeface="Times New Roman" pitchFamily="18" charset="0"/>
              </a:rPr>
              <a:t>красота - это </a:t>
            </a:r>
          </a:p>
          <a:p>
            <a:pPr algn="just">
              <a:lnSpc>
                <a:spcPct val="120000"/>
              </a:lnSpc>
              <a:spcBef>
                <a:spcPts val="0"/>
              </a:spcBef>
            </a:pPr>
            <a:r>
              <a:rPr lang="ru-RU" sz="2000" b="1" dirty="0" smtClean="0">
                <a:latin typeface="Times New Roman" pitchFamily="18" charset="0"/>
              </a:rPr>
              <a:t>дело рук человека</a:t>
            </a:r>
            <a:r>
              <a:rPr lang="ru-RU" sz="2000" dirty="0" smtClean="0">
                <a:latin typeface="Times New Roman" pitchFamily="18" charset="0"/>
              </a:rPr>
              <a:t>.</a:t>
            </a:r>
          </a:p>
          <a:p>
            <a:pPr algn="just"/>
            <a:endParaRPr lang="ru-RU" dirty="0" smtClean="0"/>
          </a:p>
          <a:p>
            <a:endParaRPr lang="ru-RU" dirty="0"/>
          </a:p>
        </p:txBody>
      </p:sp>
      <p:pic>
        <p:nvPicPr>
          <p:cNvPr id="4" name="Рисунок 3" descr="1042n.jpg"/>
          <p:cNvPicPr>
            <a:picLocks noChangeAspect="1"/>
          </p:cNvPicPr>
          <p:nvPr/>
        </p:nvPicPr>
        <p:blipFill>
          <a:blip r:embed="rId2" cstate="print"/>
          <a:stretch>
            <a:fillRect/>
          </a:stretch>
        </p:blipFill>
        <p:spPr>
          <a:xfrm>
            <a:off x="4500562" y="2214554"/>
            <a:ext cx="4143404" cy="3786214"/>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2000240"/>
            <a:ext cx="6215074" cy="4643470"/>
          </a:xfrm>
        </p:spPr>
        <p:txBody>
          <a:bodyPr>
            <a:noAutofit/>
          </a:bodyPr>
          <a:lstStyle/>
          <a:p>
            <a:pPr marL="0" indent="0" algn="just">
              <a:spcBef>
                <a:spcPts val="0"/>
              </a:spcBef>
              <a:buNone/>
            </a:pPr>
            <a:r>
              <a:rPr lang="ru-RU" sz="2000" dirty="0" smtClean="0">
                <a:latin typeface="Times New Roman" pitchFamily="18" charset="0"/>
                <a:cs typeface="Times New Roman" pitchFamily="18" charset="0"/>
              </a:rPr>
              <a:t>Каждый </a:t>
            </a:r>
            <a:r>
              <a:rPr lang="ru-RU" sz="2000" dirty="0">
                <a:latin typeface="Times New Roman" pitchFamily="18" charset="0"/>
                <a:cs typeface="Times New Roman" pitchFamily="18" charset="0"/>
              </a:rPr>
              <a:t>вид искусства отражает жизнь и оказывает свое особое влияние на ум и чувства ребенка. </a:t>
            </a:r>
          </a:p>
          <a:p>
            <a:pPr marL="0" indent="0" algn="just">
              <a:spcBef>
                <a:spcPts val="0"/>
              </a:spcBef>
              <a:buNone/>
            </a:pPr>
            <a:r>
              <a:rPr lang="ru-RU" sz="2000" dirty="0" smtClean="0">
                <a:latin typeface="Times New Roman" pitchFamily="18" charset="0"/>
                <a:cs typeface="Times New Roman" pitchFamily="18" charset="0"/>
              </a:rPr>
              <a:t>С </a:t>
            </a:r>
            <a:r>
              <a:rPr lang="ru-RU" sz="2000" dirty="0">
                <a:latin typeface="Times New Roman" pitchFamily="18" charset="0"/>
                <a:cs typeface="Times New Roman" pitchFamily="18" charset="0"/>
              </a:rPr>
              <a:t>первых лет жизни детей сопровождает устное народное творчество, детская литература. Особое место в их жизни занимают </a:t>
            </a:r>
            <a:r>
              <a:rPr lang="ru-RU" sz="2000" b="1" dirty="0">
                <a:latin typeface="Times New Roman" pitchFamily="18" charset="0"/>
                <a:cs typeface="Times New Roman" pitchFamily="18" charset="0"/>
              </a:rPr>
              <a:t>сказки</a:t>
            </a:r>
            <a:r>
              <a:rPr lang="ru-RU" sz="2000" dirty="0">
                <a:latin typeface="Times New Roman" pitchFamily="18" charset="0"/>
                <a:cs typeface="Times New Roman" pitchFamily="18" charset="0"/>
              </a:rPr>
              <a:t>. Особую оценку дал  им   А. С. Пушкин: </a:t>
            </a:r>
            <a:r>
              <a:rPr lang="ru-RU" sz="2000" b="1" i="1" dirty="0">
                <a:latin typeface="Times New Roman" pitchFamily="18" charset="0"/>
                <a:cs typeface="Times New Roman" pitchFamily="18" charset="0"/>
              </a:rPr>
              <a:t>" Что за  прелесть  эти  сказки...  из  них есть - поэма"</a:t>
            </a:r>
            <a:r>
              <a:rPr lang="ru-RU" sz="2000" dirty="0">
                <a:latin typeface="Times New Roman" pitchFamily="18" charset="0"/>
                <a:cs typeface="Times New Roman" pitchFamily="18" charset="0"/>
              </a:rPr>
              <a:t>. </a:t>
            </a:r>
            <a:endParaRPr lang="ru-RU" sz="2000" dirty="0" smtClean="0">
              <a:latin typeface="Times New Roman" pitchFamily="18" charset="0"/>
              <a:cs typeface="Times New Roman" pitchFamily="18" charset="0"/>
            </a:endParaRPr>
          </a:p>
          <a:p>
            <a:pPr marL="0" indent="0" algn="just">
              <a:spcBef>
                <a:spcPts val="0"/>
              </a:spcBef>
              <a:buNone/>
            </a:pPr>
            <a:r>
              <a:rPr lang="ru-RU" sz="2000" dirty="0" smtClean="0">
                <a:latin typeface="Times New Roman" pitchFamily="18" charset="0"/>
                <a:cs typeface="Times New Roman" pitchFamily="18" charset="0"/>
              </a:rPr>
              <a:t>П</a:t>
            </a:r>
            <a:r>
              <a:rPr lang="ru-RU" sz="2000" dirty="0">
                <a:latin typeface="Times New Roman" pitchFamily="18" charset="0"/>
                <a:cs typeface="Times New Roman" pitchFamily="18" charset="0"/>
              </a:rPr>
              <a:t>. И. Чайковский писал: </a:t>
            </a:r>
            <a:r>
              <a:rPr lang="ru-RU" sz="2000" b="1" i="1" dirty="0">
                <a:latin typeface="Times New Roman" pitchFamily="18" charset="0"/>
                <a:cs typeface="Times New Roman" pitchFamily="18" charset="0"/>
              </a:rPr>
              <a:t>"Там, где бессильны слова, во всеоружии своем является музыка". </a:t>
            </a:r>
            <a:r>
              <a:rPr lang="ru-RU" sz="2000" dirty="0">
                <a:latin typeface="Times New Roman" pitchFamily="18" charset="0"/>
                <a:cs typeface="Times New Roman" pitchFamily="18" charset="0"/>
              </a:rPr>
              <a:t>Музыка обостряет эмоциональную отзывчивость. Детство невозможно без музыки, как невозможно без игры, без сказки. Не каждый из детей станет музыкантом, но у каждого ребёнка можно и нужно воспитывать интерес к искусству, развивать эстетический вкус, музыкальный слух. </a:t>
            </a:r>
          </a:p>
        </p:txBody>
      </p:sp>
      <p:pic>
        <p:nvPicPr>
          <p:cNvPr id="9" name="Рисунок 8" descr="9729.jpg"/>
          <p:cNvPicPr>
            <a:picLocks noChangeAspect="1"/>
          </p:cNvPicPr>
          <p:nvPr/>
        </p:nvPicPr>
        <p:blipFill>
          <a:blip r:embed="rId2" cstate="print"/>
          <a:stretch>
            <a:fillRect/>
          </a:stretch>
        </p:blipFill>
        <p:spPr>
          <a:xfrm>
            <a:off x="6500826" y="3500438"/>
            <a:ext cx="2357454" cy="3104826"/>
          </a:xfrm>
          <a:prstGeom prst="rect">
            <a:avLst/>
          </a:prstGeom>
        </p:spPr>
      </p:pic>
      <p:sp>
        <p:nvSpPr>
          <p:cNvPr id="11" name="Содержимое 2"/>
          <p:cNvSpPr txBox="1">
            <a:spLocks/>
          </p:cNvSpPr>
          <p:nvPr/>
        </p:nvSpPr>
        <p:spPr>
          <a:xfrm>
            <a:off x="0" y="0"/>
            <a:ext cx="9144000" cy="1928802"/>
          </a:xfrm>
          <a:prstGeom prst="rect">
            <a:avLst/>
          </a:prstGeom>
        </p:spPr>
        <p:txBody>
          <a:bodyPr vert="horz" lIns="91440" tIns="45720" rIns="91440" bIns="45720" rtlCol="0">
            <a:noAutofit/>
          </a:bodyPr>
          <a:lstStyle/>
          <a:p>
            <a:pPr marL="0" marR="0" lvl="0" indent="0" algn="just" defTabSz="914400" rtl="0" eaLnBrk="1" fontAlgn="auto" latinLnBrk="0" hangingPunct="1">
              <a:lnSpc>
                <a:spcPct val="100000"/>
              </a:lnSpc>
              <a:spcBef>
                <a:spcPts val="0"/>
              </a:spcBef>
              <a:spcAft>
                <a:spcPts val="0"/>
              </a:spcAft>
              <a:buClrTx/>
              <a:buSzTx/>
              <a:buFont typeface="Arial" pitchFamily="34" charset="0"/>
              <a:buNone/>
              <a:tabLst/>
              <a:defRPr/>
            </a:pPr>
            <a:r>
              <a:rPr kumimoji="0" lang="ru-RU" sz="20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Многогранным и неисчерпаемым </a:t>
            </a:r>
            <a:r>
              <a:rPr kumimoji="0" lang="ru-RU" sz="2000" b="1" i="0" u="sng"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средством эстетического воспитания является искусство</a:t>
            </a:r>
            <a:r>
              <a:rPr kumimoji="0" lang="ru-RU" sz="20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a:t>
            </a:r>
            <a:r>
              <a:rPr kumimoji="0" lang="ru-RU" sz="20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Оно знакомит детей с жизнью людей, воспитывает любовь к Родине, к ее честным, добрым, мужественным людям.</a:t>
            </a:r>
          </a:p>
          <a:p>
            <a:pPr marL="0" marR="0" lvl="0" indent="0" algn="just" defTabSz="914400" rtl="0" eaLnBrk="1" fontAlgn="auto" latinLnBrk="0" hangingPunct="1">
              <a:lnSpc>
                <a:spcPct val="100000"/>
              </a:lnSpc>
              <a:spcBef>
                <a:spcPts val="0"/>
              </a:spcBef>
              <a:spcAft>
                <a:spcPts val="0"/>
              </a:spcAft>
              <a:buClrTx/>
              <a:buSzTx/>
              <a:buFont typeface="Arial" pitchFamily="34" charset="0"/>
              <a:buNone/>
              <a:tabLst/>
              <a:defRPr/>
            </a:pPr>
            <a:r>
              <a:rPr kumimoji="0" lang="ru-RU" sz="20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Произведения искусства являются богатым источником радости, эстетического наслаждения, духовного обогащения. Детям доступны многие его виды: литература, музыка, живопись, скульптура, театр, кино. </a:t>
            </a:r>
          </a:p>
        </p:txBody>
      </p:sp>
      <p:pic>
        <p:nvPicPr>
          <p:cNvPr id="12" name="Рисунок 11" descr="Desert-Mountain5.jpg"/>
          <p:cNvPicPr>
            <a:picLocks noChangeAspect="1"/>
          </p:cNvPicPr>
          <p:nvPr/>
        </p:nvPicPr>
        <p:blipFill>
          <a:blip r:embed="rId3" cstate="print"/>
          <a:stretch>
            <a:fillRect/>
          </a:stretch>
        </p:blipFill>
        <p:spPr>
          <a:xfrm>
            <a:off x="6500826" y="1643050"/>
            <a:ext cx="2362192" cy="1752521"/>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142852"/>
            <a:ext cx="8501122" cy="2428892"/>
          </a:xfrm>
        </p:spPr>
        <p:txBody>
          <a:bodyPr>
            <a:noAutofit/>
          </a:bodyPr>
          <a:lstStyle/>
          <a:p>
            <a:pPr algn="just"/>
            <a:r>
              <a:rPr lang="ru-RU" sz="2000" dirty="0" smtClean="0">
                <a:latin typeface="Times New Roman" pitchFamily="18" charset="0"/>
                <a:cs typeface="Times New Roman" pitchFamily="18" charset="0"/>
              </a:rPr>
              <a:t/>
            </a:r>
            <a:br>
              <a:rPr lang="ru-RU" sz="2000" dirty="0" smtClean="0">
                <a:latin typeface="Times New Roman" pitchFamily="18" charset="0"/>
                <a:cs typeface="Times New Roman" pitchFamily="18" charset="0"/>
              </a:rPr>
            </a:br>
            <a:r>
              <a:rPr lang="ru-RU" sz="2000" dirty="0" smtClean="0">
                <a:latin typeface="Times New Roman" pitchFamily="18" charset="0"/>
                <a:cs typeface="Times New Roman" pitchFamily="18" charset="0"/>
              </a:rPr>
              <a:t>Одним из важных средств эстетического восприятия является </a:t>
            </a:r>
            <a:r>
              <a:rPr lang="ru-RU" sz="2000" b="1" dirty="0" smtClean="0">
                <a:latin typeface="Times New Roman" pitchFamily="18" charset="0"/>
                <a:cs typeface="Times New Roman" pitchFamily="18" charset="0"/>
              </a:rPr>
              <a:t>природа</a:t>
            </a:r>
            <a:r>
              <a:rPr lang="ru-RU" sz="2000" dirty="0" smtClean="0">
                <a:latin typeface="Times New Roman" pitchFamily="18" charset="0"/>
                <a:cs typeface="Times New Roman" pitchFamily="18" charset="0"/>
              </a:rPr>
              <a:t>. Детей необходимо учить наблюдать и замечать красоту отдельных явлений и объектов природы, сопоставлять форму цветов и листьев, величину и их окраску, воспринимать красоту звуков в природе, шум ветра, сезонные изменения в природе, замечать как преображается природа в результате труда человека. Именно в ней можно увидеть </a:t>
            </a:r>
            <a:r>
              <a:rPr lang="ru-RU" sz="2000" b="1" dirty="0" smtClean="0">
                <a:latin typeface="Times New Roman" pitchFamily="18" charset="0"/>
                <a:cs typeface="Times New Roman" pitchFamily="18" charset="0"/>
              </a:rPr>
              <a:t>гармонию - основу красок</a:t>
            </a:r>
            <a:r>
              <a:rPr lang="ru-RU" sz="2000" dirty="0" smtClean="0">
                <a:latin typeface="Times New Roman" pitchFamily="18" charset="0"/>
                <a:cs typeface="Times New Roman" pitchFamily="18" charset="0"/>
              </a:rPr>
              <a:t>. Средством она становится тогда, когда взрослый целенаправленно использует ее воспитательные возможности делает ее наглядной.</a:t>
            </a:r>
            <a:br>
              <a:rPr lang="ru-RU" sz="2000" dirty="0" smtClean="0">
                <a:latin typeface="Times New Roman" pitchFamily="18" charset="0"/>
                <a:cs typeface="Times New Roman" pitchFamily="18" charset="0"/>
              </a:rPr>
            </a:br>
            <a:endParaRPr lang="ru-RU" sz="2000" dirty="0"/>
          </a:p>
        </p:txBody>
      </p:sp>
      <p:sp>
        <p:nvSpPr>
          <p:cNvPr id="3" name="Содержимое 2"/>
          <p:cNvSpPr>
            <a:spLocks noGrp="1"/>
          </p:cNvSpPr>
          <p:nvPr>
            <p:ph idx="1"/>
          </p:nvPr>
        </p:nvSpPr>
        <p:spPr>
          <a:xfrm>
            <a:off x="214282" y="2643182"/>
            <a:ext cx="5572164" cy="4214818"/>
          </a:xfrm>
        </p:spPr>
        <p:txBody>
          <a:bodyPr>
            <a:noAutofit/>
          </a:bodyPr>
          <a:lstStyle/>
          <a:p>
            <a:pPr marL="0" indent="0" algn="just">
              <a:spcBef>
                <a:spcPts val="0"/>
              </a:spcBef>
              <a:buNone/>
            </a:pPr>
            <a:r>
              <a:rPr lang="ru-RU" sz="2000" b="1" i="1" dirty="0" smtClean="0">
                <a:latin typeface="Times New Roman" pitchFamily="18" charset="0"/>
                <a:cs typeface="Times New Roman" pitchFamily="18" charset="0"/>
              </a:rPr>
              <a:t>Вырастая среди природы, ребёнок учится видеть гармоничность, красоту, богатство красок каждого времени года, воспроизводить свои впечатления в рассказах, рисунках. </a:t>
            </a:r>
          </a:p>
          <a:p>
            <a:pPr marL="0" indent="0" algn="just">
              <a:spcBef>
                <a:spcPts val="0"/>
              </a:spcBef>
              <a:buNone/>
            </a:pPr>
            <a:r>
              <a:rPr lang="ru-RU" sz="2000" dirty="0" smtClean="0">
                <a:latin typeface="Times New Roman" pitchFamily="18" charset="0"/>
                <a:cs typeface="Times New Roman" pitchFamily="18" charset="0"/>
              </a:rPr>
              <a:t>Это говорит о том, что природа является мощным и совершенным творцом прекрасного, в ней черпают вдохновение композиторы, живописцы, писатели. Детям дошкольного возраста принесут немало восторга организованные экскурсии на природу. Впечатления останутся в памяти детей на всю жизнь, и это воспитывает в них способность видеть прекрасное. </a:t>
            </a:r>
          </a:p>
          <a:p>
            <a:pPr marL="0" indent="0" algn="just">
              <a:spcBef>
                <a:spcPts val="0"/>
              </a:spcBef>
              <a:buNone/>
            </a:pPr>
            <a:endParaRPr lang="ru-RU" sz="2000" dirty="0">
              <a:latin typeface="Times New Roman" pitchFamily="18" charset="0"/>
              <a:cs typeface="Times New Roman" pitchFamily="18" charset="0"/>
            </a:endParaRPr>
          </a:p>
        </p:txBody>
      </p:sp>
      <p:pic>
        <p:nvPicPr>
          <p:cNvPr id="5" name="Рисунок 4" descr="m160223_3341b.jpg"/>
          <p:cNvPicPr>
            <a:picLocks noChangeAspect="1"/>
          </p:cNvPicPr>
          <p:nvPr/>
        </p:nvPicPr>
        <p:blipFill>
          <a:blip r:embed="rId2" cstate="print"/>
          <a:stretch>
            <a:fillRect/>
          </a:stretch>
        </p:blipFill>
        <p:spPr>
          <a:xfrm>
            <a:off x="5929322" y="2714620"/>
            <a:ext cx="2786082" cy="3820123"/>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85720" y="357166"/>
            <a:ext cx="8501122" cy="3357586"/>
          </a:xfrm>
        </p:spPr>
        <p:txBody>
          <a:bodyPr>
            <a:noAutofit/>
          </a:bodyPr>
          <a:lstStyle/>
          <a:p>
            <a:pPr marL="0" lvl="0" indent="0" algn="just">
              <a:spcBef>
                <a:spcPts val="0"/>
              </a:spcBef>
              <a:buNone/>
            </a:pPr>
            <a:r>
              <a:rPr lang="ru-RU" sz="2000" dirty="0" smtClean="0">
                <a:latin typeface="Times New Roman" pitchFamily="18" charset="0"/>
                <a:cs typeface="Times New Roman" pitchFamily="18" charset="0"/>
              </a:rPr>
              <a:t>     Условием </a:t>
            </a:r>
            <a:r>
              <a:rPr lang="ru-RU" sz="2000" dirty="0">
                <a:latin typeface="Times New Roman" pitchFamily="18" charset="0"/>
                <a:cs typeface="Times New Roman" pitchFamily="18" charset="0"/>
              </a:rPr>
              <a:t>и средством эстетического воспитания является и </a:t>
            </a:r>
            <a:r>
              <a:rPr lang="ru-RU" sz="2000" b="1" dirty="0">
                <a:latin typeface="Times New Roman" pitchFamily="18" charset="0"/>
                <a:cs typeface="Times New Roman" pitchFamily="18" charset="0"/>
              </a:rPr>
              <a:t>художественная деятельность дошкольника</a:t>
            </a:r>
            <a:r>
              <a:rPr lang="ru-RU" sz="2000" dirty="0">
                <a:latin typeface="Times New Roman" pitchFamily="18" charset="0"/>
                <a:cs typeface="Times New Roman" pitchFamily="18" charset="0"/>
              </a:rPr>
              <a:t>, как организованная воспитателем, так и самостоятельная. </a:t>
            </a:r>
            <a:endParaRPr lang="ru-RU" sz="2000" dirty="0" smtClean="0">
              <a:latin typeface="Times New Roman" pitchFamily="18" charset="0"/>
              <a:cs typeface="Times New Roman" pitchFamily="18" charset="0"/>
            </a:endParaRPr>
          </a:p>
          <a:p>
            <a:pPr marL="0" indent="0" algn="just">
              <a:spcBef>
                <a:spcPts val="0"/>
              </a:spcBef>
              <a:buNone/>
            </a:pPr>
            <a:r>
              <a:rPr lang="ru-RU" sz="2000" dirty="0" smtClean="0">
                <a:latin typeface="Times New Roman" pitchFamily="18" charset="0"/>
                <a:cs typeface="Times New Roman" pitchFamily="18" charset="0"/>
              </a:rPr>
              <a:t>     Она </a:t>
            </a:r>
            <a:r>
              <a:rPr lang="ru-RU" sz="2000" dirty="0">
                <a:latin typeface="Times New Roman" pitchFamily="18" charset="0"/>
                <a:cs typeface="Times New Roman" pitchFamily="18" charset="0"/>
              </a:rPr>
              <a:t>дает ему богатые зрительные образы. Именно в художественной деятельности ребёнок наиболее полно может раскрыть себя, свои возможности, ощутить продукт своей деятельности (рисунки, поделки), реализовать себя как творческую личность (т. е. проявить творческие замыслы, задатки). Основой процесса эстетического воспитания </a:t>
            </a:r>
            <a:r>
              <a:rPr lang="ru-RU" sz="2000" dirty="0" smtClean="0">
                <a:latin typeface="Times New Roman" pitchFamily="18" charset="0"/>
                <a:cs typeface="Times New Roman" pitchFamily="18" charset="0"/>
              </a:rPr>
              <a:t>является деятельность педагога и ребенка, направленная на развитие у него способностей к восприятию прекрасного, </a:t>
            </a:r>
            <a:endParaRPr lang="ru-RU" sz="2000" dirty="0">
              <a:latin typeface="Times New Roman" pitchFamily="18" charset="0"/>
              <a:cs typeface="Times New Roman" pitchFamily="18" charset="0"/>
            </a:endParaRPr>
          </a:p>
        </p:txBody>
      </p:sp>
      <p:pic>
        <p:nvPicPr>
          <p:cNvPr id="5" name="Рисунок 4" descr="1ks-21.jpg"/>
          <p:cNvPicPr>
            <a:picLocks noChangeAspect="1"/>
          </p:cNvPicPr>
          <p:nvPr/>
        </p:nvPicPr>
        <p:blipFill>
          <a:blip r:embed="rId2" cstate="print"/>
          <a:stretch>
            <a:fillRect/>
          </a:stretch>
        </p:blipFill>
        <p:spPr>
          <a:xfrm>
            <a:off x="2786050" y="3571876"/>
            <a:ext cx="6096000" cy="3105150"/>
          </a:xfrm>
          <a:prstGeom prst="rect">
            <a:avLst/>
          </a:prstGeom>
        </p:spPr>
      </p:pic>
      <p:sp>
        <p:nvSpPr>
          <p:cNvPr id="6" name="Содержимое 2"/>
          <p:cNvSpPr txBox="1">
            <a:spLocks/>
          </p:cNvSpPr>
          <p:nvPr/>
        </p:nvSpPr>
        <p:spPr>
          <a:xfrm>
            <a:off x="285720" y="3429000"/>
            <a:ext cx="2286016" cy="2714644"/>
          </a:xfrm>
          <a:prstGeom prst="rect">
            <a:avLst/>
          </a:prstGeom>
        </p:spPr>
        <p:txBody>
          <a:bodyPr vert="horz" lIns="91440" tIns="45720" rIns="91440" bIns="45720" rtlCol="0">
            <a:noAutofit/>
          </a:bodyPr>
          <a:lstStyle/>
          <a:p>
            <a:pPr marL="0" marR="0" lvl="0" indent="0" algn="just" defTabSz="914400" rtl="0" eaLnBrk="1" fontAlgn="auto" latinLnBrk="0" hangingPunct="1">
              <a:lnSpc>
                <a:spcPct val="100000"/>
              </a:lnSpc>
              <a:spcBef>
                <a:spcPts val="0"/>
              </a:spcBef>
              <a:spcAft>
                <a:spcPts val="0"/>
              </a:spcAft>
              <a:buClrTx/>
              <a:buSzTx/>
              <a:buFont typeface="Arial" pitchFamily="34" charset="0"/>
              <a:buNone/>
              <a:tabLst/>
              <a:defRPr/>
            </a:pPr>
            <a:r>
              <a:rPr kumimoji="0" lang="ru-RU" sz="20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художественных ценностей</a:t>
            </a:r>
          </a:p>
          <a:p>
            <a:pPr marL="0" marR="0" lvl="0" indent="0" algn="just" defTabSz="914400" rtl="0" eaLnBrk="1" fontAlgn="auto" latinLnBrk="0" hangingPunct="1">
              <a:lnSpc>
                <a:spcPct val="100000"/>
              </a:lnSpc>
              <a:spcBef>
                <a:spcPts val="0"/>
              </a:spcBef>
              <a:spcAft>
                <a:spcPts val="0"/>
              </a:spcAft>
              <a:buClrTx/>
              <a:buSzTx/>
              <a:buFont typeface="Arial" pitchFamily="34" charset="0"/>
              <a:buNone/>
              <a:tabLst/>
              <a:defRPr/>
            </a:pPr>
            <a:r>
              <a:rPr kumimoji="0" lang="ru-RU" sz="20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и продуктивной деятельности.</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viewImage.jpg"/>
          <p:cNvPicPr>
            <a:picLocks noChangeAspect="1"/>
          </p:cNvPicPr>
          <p:nvPr/>
        </p:nvPicPr>
        <p:blipFill>
          <a:blip r:embed="rId2" cstate="print"/>
          <a:stretch>
            <a:fillRect/>
          </a:stretch>
        </p:blipFill>
        <p:spPr>
          <a:xfrm>
            <a:off x="571472" y="2285992"/>
            <a:ext cx="8143932" cy="4100505"/>
          </a:xfrm>
          <a:prstGeom prst="rect">
            <a:avLst/>
          </a:prstGeom>
        </p:spPr>
      </p:pic>
      <p:sp>
        <p:nvSpPr>
          <p:cNvPr id="3" name="Содержимое 2"/>
          <p:cNvSpPr>
            <a:spLocks noGrp="1"/>
          </p:cNvSpPr>
          <p:nvPr>
            <p:ph idx="1"/>
          </p:nvPr>
        </p:nvSpPr>
        <p:spPr>
          <a:xfrm>
            <a:off x="428596" y="428605"/>
            <a:ext cx="8286808" cy="2071701"/>
          </a:xfrm>
        </p:spPr>
        <p:txBody>
          <a:bodyPr>
            <a:normAutofit fontScale="85000" lnSpcReduction="20000"/>
          </a:bodyPr>
          <a:lstStyle/>
          <a:p>
            <a:pPr marL="0" indent="0" algn="just">
              <a:spcBef>
                <a:spcPts val="0"/>
              </a:spcBef>
              <a:buNone/>
            </a:pPr>
            <a:r>
              <a:rPr lang="ru-RU" sz="2400" dirty="0">
                <a:latin typeface="Times New Roman" pitchFamily="18" charset="0"/>
                <a:cs typeface="Times New Roman" pitchFamily="18" charset="0"/>
              </a:rPr>
              <a:t>Важную роль в эстетическом воспитании </a:t>
            </a:r>
            <a:r>
              <a:rPr lang="ru-RU" sz="2400" dirty="0" smtClean="0">
                <a:latin typeface="Times New Roman" pitchFamily="18" charset="0"/>
                <a:cs typeface="Times New Roman" pitchFamily="18" charset="0"/>
              </a:rPr>
              <a:t>дошкольника </a:t>
            </a:r>
            <a:r>
              <a:rPr lang="ru-RU" sz="2400" dirty="0">
                <a:latin typeface="Times New Roman" pitchFamily="18" charset="0"/>
                <a:cs typeface="Times New Roman" pitchFamily="18" charset="0"/>
              </a:rPr>
              <a:t>играет и роль педагога. </a:t>
            </a:r>
            <a:r>
              <a:rPr lang="ru-RU" sz="2400" b="1" dirty="0">
                <a:latin typeface="Times New Roman" pitchFamily="18" charset="0"/>
                <a:cs typeface="Times New Roman" pitchFamily="18" charset="0"/>
              </a:rPr>
              <a:t>Педагог должен являться примером нравственного поведения </a:t>
            </a:r>
            <a:r>
              <a:rPr lang="ru-RU" sz="2400" dirty="0">
                <a:latin typeface="Times New Roman" pitchFamily="18" charset="0"/>
                <a:cs typeface="Times New Roman" pitchFamily="18" charset="0"/>
              </a:rPr>
              <a:t>быть разносторонне-развитой личностью, так как ребёнок опирается на собственные чувства и эмоции. </a:t>
            </a:r>
          </a:p>
          <a:p>
            <a:pPr marL="0" indent="0" algn="just">
              <a:spcBef>
                <a:spcPts val="0"/>
              </a:spcBef>
              <a:buNone/>
            </a:pPr>
            <a:endParaRPr lang="ru-RU" sz="2400" dirty="0" smtClean="0">
              <a:latin typeface="Times New Roman" pitchFamily="18" charset="0"/>
              <a:cs typeface="Times New Roman" pitchFamily="18" charset="0"/>
            </a:endParaRPr>
          </a:p>
          <a:p>
            <a:pPr marL="0" indent="0" algn="just">
              <a:spcBef>
                <a:spcPts val="0"/>
              </a:spcBef>
              <a:buNone/>
            </a:pPr>
            <a:r>
              <a:rPr lang="ru-RU" sz="2400" dirty="0" smtClean="0">
                <a:latin typeface="Times New Roman" pitchFamily="18" charset="0"/>
                <a:cs typeface="Times New Roman" pitchFamily="18" charset="0"/>
              </a:rPr>
              <a:t>Необходимо </a:t>
            </a:r>
            <a:r>
              <a:rPr lang="ru-RU" sz="2400" dirty="0">
                <a:latin typeface="Times New Roman" pitchFamily="18" charset="0"/>
                <a:cs typeface="Times New Roman" pitchFamily="18" charset="0"/>
              </a:rPr>
              <a:t>грамотно отбирать содержание предлагаемого материала и определять его с возрастными и индивидуальными возможностями дошкольника</a:t>
            </a:r>
            <a:r>
              <a:rPr lang="ru-RU" sz="2400" dirty="0" smtClean="0">
                <a:latin typeface="Times New Roman" pitchFamily="18" charset="0"/>
                <a:cs typeface="Times New Roman" pitchFamily="18" charset="0"/>
              </a:rPr>
              <a:t>.</a:t>
            </a:r>
            <a:endParaRPr lang="ru-RU"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237</TotalTime>
  <Words>762</Words>
  <Application>Microsoft Office PowerPoint</Application>
  <PresentationFormat>Экран (4:3)</PresentationFormat>
  <Paragraphs>78</Paragraphs>
  <Slides>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9</vt:i4>
      </vt:variant>
    </vt:vector>
  </HeadingPairs>
  <TitlesOfParts>
    <vt:vector size="10"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 Одним из важных средств эстетического восприятия является природа. Детей необходимо учить наблюдать и замечать красоту отдельных явлений и объектов природы, сопоставлять форму цветов и листьев, величину и их окраску, воспринимать красоту звуков в природе, шум ветра, сезонные изменения в природе, замечать как преображается природа в результате труда человека. Именно в ней можно увидеть гармонию - основу красок. Средством она становится тогда, когда взрослый целенаправленно использует ее воспитательные возможности делает ее наглядной. </vt:lpstr>
      <vt:lpstr>Презентация PowerPoint</vt:lpstr>
      <vt:lpstr>Презентация PowerPoint</vt:lpstr>
    </vt:vector>
  </TitlesOfParts>
  <Company>Reanimator Extreme Edition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Анна</dc:creator>
  <cp:lastModifiedBy>admin</cp:lastModifiedBy>
  <cp:revision>27</cp:revision>
  <dcterms:created xsi:type="dcterms:W3CDTF">2018-03-13T05:25:50Z</dcterms:created>
  <dcterms:modified xsi:type="dcterms:W3CDTF">2023-10-17T14:17:50Z</dcterms:modified>
</cp:coreProperties>
</file>