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FC2D8E-FE1B-4083-BEFF-7C5A238BED21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6E3D00-4A72-4C1E-A13F-9BD33515AF56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800" i="1" u="sng" dirty="0">
              <a:latin typeface="Baskerville Old Face" panose="020206020805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02183" y="332656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/>
              <a:t>Педагогическая практика использования </a:t>
            </a:r>
            <a:r>
              <a:rPr lang="ru-RU" sz="2800" b="1" i="1" dirty="0" smtClean="0"/>
              <a:t>веб-сайта </a:t>
            </a:r>
            <a:r>
              <a:rPr lang="en-US" sz="2800" b="1" i="1" dirty="0" err="1" smtClean="0">
                <a:latin typeface="Algerian" panose="04020705040A02060702" pitchFamily="82" charset="0"/>
              </a:rPr>
              <a:t>Padlet</a:t>
            </a:r>
            <a:r>
              <a:rPr lang="en-US" sz="2800" b="1" i="1" dirty="0" smtClean="0">
                <a:latin typeface="Algerian" panose="04020705040A02060702" pitchFamily="82" charset="0"/>
              </a:rPr>
              <a:t> </a:t>
            </a:r>
            <a:r>
              <a:rPr lang="ru-RU" sz="2800" b="1" i="1" dirty="0" smtClean="0"/>
              <a:t>как </a:t>
            </a:r>
            <a:r>
              <a:rPr lang="ru-RU" sz="2800" b="1" i="1" dirty="0"/>
              <a:t>инструмента организации виртуального учебного </a:t>
            </a:r>
            <a:r>
              <a:rPr lang="ru-RU" sz="2800" b="1" i="1" dirty="0" smtClean="0"/>
              <a:t>сотрудничества </a:t>
            </a:r>
            <a:r>
              <a:rPr lang="ru-RU" sz="2800" b="1" i="1" dirty="0"/>
              <a:t>в проектной </a:t>
            </a:r>
            <a:r>
              <a:rPr lang="ru-RU" sz="2800" b="1" i="1" dirty="0" smtClean="0"/>
              <a:t>деятельности</a:t>
            </a:r>
            <a:endParaRPr lang="en-US" sz="2800" b="1" i="1" dirty="0" smtClean="0"/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endParaRPr lang="en-US" sz="1800" b="1" i="1" dirty="0" smtClean="0"/>
          </a:p>
          <a:p>
            <a:pPr marL="0" indent="0" algn="ctr">
              <a:buNone/>
            </a:pPr>
            <a:endParaRPr lang="en-US" sz="1800" b="1" i="1" dirty="0"/>
          </a:p>
          <a:p>
            <a:pPr marL="0" indent="0" algn="ctr">
              <a:buNone/>
            </a:pPr>
            <a:endParaRPr lang="en-US" sz="1800" b="1" i="1" dirty="0" smtClean="0"/>
          </a:p>
          <a:p>
            <a:pPr marL="0" indent="0" algn="ctr">
              <a:buNone/>
            </a:pPr>
            <a:r>
              <a:rPr lang="ru-RU" sz="1800" b="1" i="1" dirty="0" smtClean="0"/>
              <a:t>Выполнено </a:t>
            </a:r>
            <a:r>
              <a:rPr lang="ru-RU" sz="1800" b="1" i="1" dirty="0" smtClean="0"/>
              <a:t>учителем иностранных языков Матвеевой А.Ю</a:t>
            </a:r>
            <a:r>
              <a:rPr lang="ru-RU" sz="1800" b="1" i="1" dirty="0" smtClean="0"/>
              <a:t>.</a:t>
            </a:r>
            <a:endParaRPr lang="en-US" sz="1800" b="1" i="1" dirty="0" smtClean="0"/>
          </a:p>
          <a:p>
            <a:pPr marL="0" indent="0" algn="ctr">
              <a:buNone/>
            </a:pPr>
            <a:r>
              <a:rPr lang="ru-RU" sz="1800" b="1" i="1" dirty="0" smtClean="0"/>
              <a:t>МБОУ Гимназия 2 </a:t>
            </a:r>
            <a:r>
              <a:rPr lang="ru-RU" sz="1800" b="1" i="1" dirty="0" err="1" smtClean="0"/>
              <a:t>им.М.Грачева</a:t>
            </a:r>
            <a:endParaRPr lang="en-US" sz="1800" b="1" i="1" dirty="0" smtClean="0"/>
          </a:p>
          <a:p>
            <a:pPr marL="0" indent="0" algn="ctr">
              <a:buNone/>
            </a:pPr>
            <a:endParaRPr lang="en-GB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529847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71184" cy="796950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Преимущества использования </a:t>
            </a:r>
            <a:r>
              <a:rPr lang="en-US" sz="3200" b="1" i="1" dirty="0" err="1" smtClean="0"/>
              <a:t>Padlet</a:t>
            </a:r>
            <a:r>
              <a:rPr lang="ru-RU" sz="3200" b="1" i="1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571184" cy="4281339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 smtClean="0"/>
              <a:t>ускорение </a:t>
            </a:r>
            <a:r>
              <a:rPr lang="ru-RU" sz="2400" i="1" dirty="0"/>
              <a:t>процесса обучения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/>
              <a:t>повышение мотивации учащихся к изучению иностранных языков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 smtClean="0"/>
              <a:t>индивидуализации </a:t>
            </a:r>
            <a:r>
              <a:rPr lang="ru-RU" sz="2400" i="1" dirty="0"/>
              <a:t>процесса обучения 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/>
              <a:t>совершенствование языкового уровня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/>
              <a:t>реализация принципа обратной связи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/>
              <a:t>большие возможности наглядного предъявления материала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 smtClean="0"/>
              <a:t>активизация </a:t>
            </a:r>
            <a:r>
              <a:rPr lang="ru-RU" sz="2400" i="1" dirty="0"/>
              <a:t>навыков самостоятельной работы</a:t>
            </a:r>
            <a:endParaRPr lang="en-GB" sz="2400" i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i="1" dirty="0"/>
              <a:t>возможность обсуждения или бесед</a:t>
            </a:r>
            <a:endParaRPr lang="en-GB" sz="2400" i="1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1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/>
              <a:t>Недостатки использования </a:t>
            </a:r>
            <a:r>
              <a:rPr lang="en-US" sz="3200" b="1" i="1" dirty="0" err="1" smtClean="0">
                <a:latin typeface="Algerian" panose="04020705040A02060702" pitchFamily="82" charset="0"/>
              </a:rPr>
              <a:t>Padlet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643192" cy="399330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800" i="1" dirty="0"/>
              <a:t> Подготовка уроков занимает много времени</a:t>
            </a:r>
            <a:endParaRPr lang="en-GB" sz="2800" i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i="1" dirty="0"/>
              <a:t>Нет 100% вовлеченности учащихся</a:t>
            </a:r>
            <a:endParaRPr lang="en-GB" sz="2800" i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i="1" dirty="0"/>
              <a:t>Технические сложности в использовании</a:t>
            </a:r>
            <a:endParaRPr lang="en-GB" sz="2800" i="1" dirty="0"/>
          </a:p>
          <a:p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3616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04016" cy="60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7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/>
              <a:t>Вывод</a:t>
            </a:r>
            <a:endParaRPr lang="en-GB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653536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Онлайн </a:t>
            </a:r>
            <a:r>
              <a:rPr lang="en-US" sz="1600" b="1" dirty="0" err="1" smtClean="0"/>
              <a:t>Padlet</a:t>
            </a:r>
            <a:r>
              <a:rPr lang="ru-RU" sz="1600" b="1" dirty="0" smtClean="0"/>
              <a:t> </a:t>
            </a:r>
            <a:r>
              <a:rPr lang="ru-RU" sz="1600" b="1" dirty="0"/>
              <a:t>является </a:t>
            </a:r>
            <a:endParaRPr lang="en-GB" sz="1600" b="1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/>
              <a:t>одной из актуальных возможностей в современной школе для реализации целей и задач ФГОС; </a:t>
            </a:r>
            <a:endParaRPr lang="en-GB" sz="1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/>
              <a:t>делает образовательный процесс эффективным и </a:t>
            </a:r>
            <a:r>
              <a:rPr lang="ru-RU" sz="1800" dirty="0" smtClean="0"/>
              <a:t>интерактивным;</a:t>
            </a:r>
            <a:endParaRPr lang="en-GB" sz="1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 smtClean="0"/>
              <a:t>повышает </a:t>
            </a:r>
            <a:r>
              <a:rPr lang="ru-RU" sz="1800" dirty="0"/>
              <a:t>мотивацию учащихся  к изучению иностранных языков;</a:t>
            </a:r>
            <a:endParaRPr lang="en-GB" sz="1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/>
              <a:t>способствует профессиональному росту </a:t>
            </a:r>
            <a:r>
              <a:rPr lang="ru-RU" sz="1800" dirty="0" smtClean="0"/>
              <a:t>педагога</a:t>
            </a:r>
            <a:endParaRPr lang="ru-RU" sz="1800" dirty="0"/>
          </a:p>
          <a:p>
            <a:pPr marL="0" lvl="0" indent="0">
              <a:buNone/>
            </a:pPr>
            <a:r>
              <a:rPr lang="ru-RU" sz="2000" dirty="0" smtClean="0"/>
              <a:t>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4968552" cy="35738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41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ctr"/>
            <a:r>
              <a:rPr lang="ru-RU" i="1" u="sng" dirty="0" smtClean="0"/>
              <a:t>Цели:</a:t>
            </a:r>
            <a:endParaRPr lang="en-GB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800" i="1" dirty="0"/>
              <a:t>Познакомить с возможностями </a:t>
            </a:r>
            <a:r>
              <a:rPr lang="en-US" sz="2800" i="1" dirty="0" err="1" smtClean="0">
                <a:latin typeface="Algerian" panose="04020705040A02060702" pitchFamily="82" charset="0"/>
              </a:rPr>
              <a:t>padlet</a:t>
            </a:r>
            <a:r>
              <a:rPr lang="ru-RU" sz="2800" i="1" dirty="0" smtClean="0"/>
              <a:t> </a:t>
            </a:r>
            <a:r>
              <a:rPr lang="ru-RU" sz="2800" i="1" dirty="0"/>
              <a:t>при организации проектной </a:t>
            </a:r>
            <a:r>
              <a:rPr lang="ru-RU" sz="2800" i="1" dirty="0" smtClean="0"/>
              <a:t>деятельности</a:t>
            </a:r>
            <a:endParaRPr lang="en-GB" sz="2800" i="1" dirty="0">
              <a:latin typeface="Algerian" panose="04020705040A02060702" pitchFamily="8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i="1" dirty="0"/>
              <a:t>Обсудить преимущества и недостатки использования </a:t>
            </a:r>
            <a:r>
              <a:rPr lang="en-US" sz="2800" i="1" dirty="0" err="1">
                <a:latin typeface="Algerian" panose="04020705040A02060702" pitchFamily="82" charset="0"/>
              </a:rPr>
              <a:t>padlet</a:t>
            </a:r>
            <a:r>
              <a:rPr lang="ru-RU" sz="2800" i="1" dirty="0"/>
              <a:t> </a:t>
            </a:r>
            <a:endParaRPr lang="en-GB" sz="2800" i="1" dirty="0">
              <a:latin typeface="Algerian" panose="04020705040A02060702" pitchFamily="8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i="1" dirty="0"/>
              <a:t>Практическая значимость </a:t>
            </a:r>
            <a:r>
              <a:rPr lang="en-US" sz="2800" i="1" dirty="0" err="1">
                <a:latin typeface="Algerian" panose="04020705040A02060702" pitchFamily="82" charset="0"/>
              </a:rPr>
              <a:t>padlet</a:t>
            </a:r>
            <a:r>
              <a:rPr lang="ru-RU" sz="2800" i="1" dirty="0"/>
              <a:t> . </a:t>
            </a:r>
            <a:r>
              <a:rPr lang="ru-RU" sz="2800" i="1" dirty="0" smtClean="0"/>
              <a:t>Продемонстрировать </a:t>
            </a:r>
            <a:r>
              <a:rPr lang="ru-RU" sz="2800" i="1" dirty="0"/>
              <a:t>работу над проектом учащихся </a:t>
            </a:r>
            <a:r>
              <a:rPr lang="ru-RU" sz="2800" i="1" dirty="0" smtClean="0"/>
              <a:t> </a:t>
            </a:r>
            <a:r>
              <a:rPr lang="ru-RU" sz="2800" i="1" dirty="0"/>
              <a:t>МБОУ Гимназии №</a:t>
            </a:r>
            <a:r>
              <a:rPr lang="ru-RU" sz="2800" i="1" dirty="0" smtClean="0"/>
              <a:t>2 </a:t>
            </a:r>
            <a:r>
              <a:rPr lang="ru-RU" sz="2800" i="1" dirty="0" err="1" smtClean="0"/>
              <a:t>им.М.Грачева</a:t>
            </a:r>
            <a:r>
              <a:rPr lang="ru-RU" sz="2800" i="1" dirty="0" smtClean="0"/>
              <a:t>.</a:t>
            </a:r>
            <a:endParaRPr lang="en-US" sz="2800" i="1" dirty="0" smtClean="0"/>
          </a:p>
          <a:p>
            <a:pPr marL="0" lvl="0" indent="0">
              <a:buNone/>
            </a:pPr>
            <a:endParaRPr lang="en-GB" sz="2800" i="1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800" i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4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3200" i="1" u="sng" dirty="0" smtClean="0"/>
              <a:t>проектная деятельность</a:t>
            </a:r>
            <a:endParaRPr lang="en-GB" sz="32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направлена </a:t>
            </a:r>
            <a:r>
              <a:rPr lang="ru-RU" sz="2800" dirty="0"/>
              <a:t>на сотрудничество педагога и </a:t>
            </a:r>
            <a:r>
              <a:rPr lang="ru-RU" sz="2800" dirty="0" smtClean="0"/>
              <a:t>учащегося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развитие творческих </a:t>
            </a:r>
            <a:r>
              <a:rPr lang="ru-RU" sz="2800" dirty="0" smtClean="0"/>
              <a:t>способностей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является формой оценки в процессе непрерывного </a:t>
            </a:r>
            <a:r>
              <a:rPr lang="ru-RU" sz="2800" dirty="0" smtClean="0"/>
              <a:t>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дает возможность раннего формирования </a:t>
            </a:r>
            <a:r>
              <a:rPr lang="ru-RU" sz="2800" dirty="0" smtClean="0"/>
              <a:t>профессионально-значимых </a:t>
            </a:r>
            <a:r>
              <a:rPr lang="ru-RU" sz="2800" dirty="0"/>
              <a:t>умений </a:t>
            </a:r>
            <a:r>
              <a:rPr lang="ru-RU" sz="2800" dirty="0" smtClean="0"/>
              <a:t>учащихся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55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err="1" smtClean="0">
                <a:latin typeface="Algerian" panose="04020705040A02060702" pitchFamily="82" charset="0"/>
              </a:rPr>
              <a:t>padlet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sz="3200" i="1" dirty="0">
              <a:latin typeface="Algerian" panose="04020705040A02060702" pitchFamily="8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340768"/>
            <a:ext cx="8050084" cy="4785395"/>
          </a:xfrm>
        </p:spPr>
      </p:pic>
    </p:spTree>
    <p:extLst>
      <p:ext uri="{BB962C8B-B14F-4D97-AF65-F5344CB8AC3E}">
        <p14:creationId xmlns:p14="http://schemas.microsoft.com/office/powerpoint/2010/main" val="96842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i="1" dirty="0" err="1">
                <a:latin typeface="Algerian" panose="04020705040A02060702" pitchFamily="82" charset="0"/>
              </a:rPr>
              <a:t>padlet</a:t>
            </a:r>
            <a:endParaRPr lang="en-GB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052736"/>
            <a:ext cx="8050084" cy="5616624"/>
          </a:xfrm>
        </p:spPr>
      </p:pic>
    </p:spTree>
    <p:extLst>
      <p:ext uri="{BB962C8B-B14F-4D97-AF65-F5344CB8AC3E}">
        <p14:creationId xmlns:p14="http://schemas.microsoft.com/office/powerpoint/2010/main" val="17666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7"/>
          </a:xfrm>
        </p:spPr>
        <p:txBody>
          <a:bodyPr/>
          <a:lstStyle/>
          <a:p>
            <a:pPr algn="ctr"/>
            <a:r>
              <a:rPr lang="ru-RU" sz="3600" dirty="0" smtClean="0"/>
              <a:t>Возможности </a:t>
            </a:r>
            <a:r>
              <a:rPr lang="en-US" sz="3600" i="1" dirty="0" err="1" smtClean="0">
                <a:latin typeface="Algerian" panose="04020705040A02060702" pitchFamily="82" charset="0"/>
              </a:rPr>
              <a:t>Padlet</a:t>
            </a:r>
            <a:endParaRPr lang="en-GB" sz="3600" i="1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412776"/>
            <a:ext cx="8050084" cy="4713387"/>
          </a:xfrm>
        </p:spPr>
      </p:pic>
    </p:spTree>
    <p:extLst>
      <p:ext uri="{BB962C8B-B14F-4D97-AF65-F5344CB8AC3E}">
        <p14:creationId xmlns:p14="http://schemas.microsoft.com/office/powerpoint/2010/main" val="25785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создать </a:t>
            </a:r>
            <a:r>
              <a:rPr lang="en-US" i="1" dirty="0" err="1" smtClean="0">
                <a:latin typeface="Algerian" panose="04020705040A02060702" pitchFamily="82" charset="0"/>
              </a:rPr>
              <a:t>Padlet</a:t>
            </a:r>
            <a:endParaRPr lang="en-GB" i="1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124744"/>
            <a:ext cx="8050084" cy="5472608"/>
          </a:xfrm>
        </p:spPr>
      </p:pic>
    </p:spTree>
    <p:extLst>
      <p:ext uri="{BB962C8B-B14F-4D97-AF65-F5344CB8AC3E}">
        <p14:creationId xmlns:p14="http://schemas.microsoft.com/office/powerpoint/2010/main" val="1392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260648"/>
            <a:ext cx="8050084" cy="6264696"/>
          </a:xfrm>
        </p:spPr>
      </p:pic>
    </p:spTree>
    <p:extLst>
      <p:ext uri="{BB962C8B-B14F-4D97-AF65-F5344CB8AC3E}">
        <p14:creationId xmlns:p14="http://schemas.microsoft.com/office/powerpoint/2010/main" val="36940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88640"/>
            <a:ext cx="8050084" cy="6669360"/>
          </a:xfrm>
        </p:spPr>
      </p:pic>
    </p:spTree>
    <p:extLst>
      <p:ext uri="{BB962C8B-B14F-4D97-AF65-F5344CB8AC3E}">
        <p14:creationId xmlns:p14="http://schemas.microsoft.com/office/powerpoint/2010/main" val="9089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182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Цели:</vt:lpstr>
      <vt:lpstr> проектная деятельность</vt:lpstr>
      <vt:lpstr>padlet </vt:lpstr>
      <vt:lpstr>padlet</vt:lpstr>
      <vt:lpstr>Возможности Padlet</vt:lpstr>
      <vt:lpstr>Как создать Padlet</vt:lpstr>
      <vt:lpstr>Презентация PowerPoint</vt:lpstr>
      <vt:lpstr>Презентация PowerPoint</vt:lpstr>
      <vt:lpstr>Преимущества использования Padlet. </vt:lpstr>
      <vt:lpstr>Недостатки использования Padlet </vt:lpstr>
      <vt:lpstr>Презентация PowerPoint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</cp:revision>
  <dcterms:created xsi:type="dcterms:W3CDTF">2019-10-25T16:31:19Z</dcterms:created>
  <dcterms:modified xsi:type="dcterms:W3CDTF">2019-10-25T16:42:49Z</dcterms:modified>
</cp:coreProperties>
</file>